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2"/>
  </p:notesMasterIdLst>
  <p:handoutMasterIdLst>
    <p:handoutMasterId r:id="rId13"/>
  </p:handoutMasterIdLst>
  <p:sldIdLst>
    <p:sldId id="259" r:id="rId3"/>
    <p:sldId id="322" r:id="rId4"/>
    <p:sldId id="323" r:id="rId5"/>
    <p:sldId id="324" r:id="rId6"/>
    <p:sldId id="296" r:id="rId7"/>
    <p:sldId id="321" r:id="rId8"/>
    <p:sldId id="320" r:id="rId9"/>
    <p:sldId id="284" r:id="rId10"/>
    <p:sldId id="274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an Behrendt" initials="MB" lastIdx="5" clrIdx="0"/>
  <p:cmAuthor id="2" name="Mary Onorato" initials="MLO" lastIdx="18" clrIdx="1"/>
  <p:cmAuthor id="3" name="Beth Howell" initials="BH" lastIdx="6" clrIdx="2">
    <p:extLst>
      <p:ext uri="{19B8F6BF-5375-455C-9EA6-DF929625EA0E}">
        <p15:presenceInfo xmlns:p15="http://schemas.microsoft.com/office/powerpoint/2012/main" userId="S-1-5-21-3548019467-26806262-2690281519-32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E3F6"/>
    <a:srgbClr val="A6D454"/>
    <a:srgbClr val="50FADA"/>
    <a:srgbClr val="005881"/>
    <a:srgbClr val="91D313"/>
    <a:srgbClr val="ED1B2F"/>
    <a:srgbClr val="262626"/>
    <a:srgbClr val="519316"/>
    <a:srgbClr val="D31145"/>
    <a:srgbClr val="122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 autoAdjust="0"/>
    <p:restoredTop sz="95192" autoAdjust="0"/>
  </p:normalViewPr>
  <p:slideViewPr>
    <p:cSldViewPr snapToGrid="0">
      <p:cViewPr varScale="1">
        <p:scale>
          <a:sx n="108" d="100"/>
          <a:sy n="108" d="100"/>
        </p:scale>
        <p:origin x="43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10" d="100"/>
          <a:sy n="110" d="100"/>
        </p:scale>
        <p:origin x="2131" y="-1157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A0313023-3783-4F0F-BDC2-2B6F447908DC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A98BAFE2-68C0-4157-81D2-49B9770BE3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80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92F7F4AB-D0C5-4110-B4A5-77082173E08E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CC4D1E96-1529-4503-8436-CB70D2673B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13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8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57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81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9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4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0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8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4D1E96-1529-4503-8436-CB70D2673B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8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F3F8DF-E4C2-4860-8A17-DFF6A8D81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r="3226" b="4569"/>
          <a:stretch/>
        </p:blipFill>
        <p:spPr>
          <a:xfrm>
            <a:off x="2540" y="0"/>
            <a:ext cx="12189460" cy="6534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93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193633"/>
            <a:ext cx="10363200" cy="756005"/>
          </a:xfrm>
        </p:spPr>
        <p:txBody>
          <a:bodyPr anchor="t" anchorCtr="0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2633583"/>
            <a:ext cx="10363200" cy="1125537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0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7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55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7030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977030"/>
            <a:ext cx="5817296" cy="50062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501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5939"/>
            <a:ext cx="10515600" cy="36873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397737"/>
            <a:ext cx="10515600" cy="62997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8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0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3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8309"/>
            <a:ext cx="4347575" cy="1325563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6504" y="1068309"/>
            <a:ext cx="5817295" cy="4351338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62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4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48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517045"/>
            <a:ext cx="10515600" cy="1997555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287993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68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0496"/>
            <a:ext cx="5181600" cy="45354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30496"/>
            <a:ext cx="5181600" cy="453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6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1" y="1630496"/>
            <a:ext cx="3543300" cy="453545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3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95939"/>
            <a:ext cx="5181600" cy="3859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95939"/>
            <a:ext cx="5181600" cy="3859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628383"/>
            <a:ext cx="10515600" cy="66755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4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110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5129"/>
            <a:ext cx="10515600" cy="101897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557193"/>
            <a:ext cx="5157787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557193"/>
            <a:ext cx="5183188" cy="697509"/>
          </a:xfrm>
          <a:solidFill>
            <a:schemeClr val="accent2"/>
          </a:solidFill>
        </p:spPr>
        <p:txBody>
          <a:bodyPr anchor="ctr" anchorCtr="0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778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53536A-0BD8-40C9-A0CD-084EB3D962BE}"/>
              </a:ext>
            </a:extLst>
          </p:cNvPr>
          <p:cNvSpPr/>
          <p:nvPr userDrawn="1"/>
        </p:nvSpPr>
        <p:spPr>
          <a:xfrm>
            <a:off x="5233481" y="0"/>
            <a:ext cx="6958519" cy="65078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408" y="475129"/>
            <a:ext cx="5654979" cy="1018977"/>
          </a:xfrm>
          <a:solidFill>
            <a:schemeClr val="accent1"/>
          </a:solidFill>
        </p:spPr>
        <p:txBody>
          <a:bodyPr lIns="182880"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7789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00409" y="1741251"/>
            <a:ext cx="5654980" cy="42611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62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653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7914861" y="1630496"/>
            <a:ext cx="3438938" cy="45354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6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3492" y="4701211"/>
            <a:ext cx="7346674" cy="1325563"/>
          </a:xfrm>
        </p:spPr>
        <p:txBody>
          <a:bodyPr anchor="t"/>
          <a:lstStyle>
            <a:lvl1pPr algn="r"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492" y="1808922"/>
            <a:ext cx="7346674" cy="2733261"/>
          </a:xfrm>
        </p:spPr>
        <p:txBody>
          <a:bodyPr/>
          <a:lstStyle>
            <a:lvl1pPr marL="91440" indent="-457200">
              <a:lnSpc>
                <a:spcPct val="110000"/>
              </a:lnSpc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3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4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2127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1483"/>
            <a:ext cx="10515600" cy="178392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2298837"/>
            <a:ext cx="10515600" cy="775252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B0801-AA45-4750-B26A-0926E1E037AF}"/>
              </a:ext>
            </a:extLst>
          </p:cNvPr>
          <p:cNvSpPr/>
          <p:nvPr userDrawn="1"/>
        </p:nvSpPr>
        <p:spPr>
          <a:xfrm>
            <a:off x="0" y="2126891"/>
            <a:ext cx="12192000" cy="171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9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838200" y="1520687"/>
            <a:ext cx="10515600" cy="77525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2000" b="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67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814"/>
            <a:ext cx="10515600" cy="648127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1557758"/>
            <a:ext cx="10514012" cy="426308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10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085"/>
            <a:ext cx="10515600" cy="648127"/>
          </a:xfrm>
        </p:spPr>
        <p:txBody>
          <a:bodyPr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35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23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4354157" cy="1990799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589322"/>
            <a:ext cx="4353500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43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7115827" cy="1990799"/>
          </a:xfrm>
        </p:spPr>
        <p:txBody>
          <a:bodyPr anchor="b"/>
          <a:lstStyle>
            <a:lvl1pPr algn="ctr"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6" y="2589322"/>
            <a:ext cx="7114753" cy="177828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2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150"/>
            <a:ext cx="3481137" cy="2221333"/>
          </a:xfrm>
        </p:spPr>
        <p:txBody>
          <a:bodyPr anchor="b"/>
          <a:lstStyle>
            <a:lvl1pPr algn="ctr">
              <a:defRPr sz="2800" b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645300"/>
            <a:ext cx="3480612" cy="177828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8" y="171483"/>
            <a:ext cx="6180221" cy="132556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3578" y="1631981"/>
            <a:ext cx="6180221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686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9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34506"/>
            <a:ext cx="10363200" cy="647428"/>
          </a:xfrm>
        </p:spPr>
        <p:txBody>
          <a:bodyPr anchor="t" anchorCtr="0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2541645"/>
            <a:ext cx="10363199" cy="457200"/>
          </a:xfrm>
        </p:spPr>
        <p:txBody>
          <a:bodyPr/>
          <a:lstStyle>
            <a:lvl1pPr marL="0" indent="0" algn="ctr">
              <a:buNone/>
              <a:defRPr sz="20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Name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19022" y="4881254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Phone Number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719022" y="4070497"/>
            <a:ext cx="4460839" cy="457200"/>
          </a:xfrm>
        </p:spPr>
        <p:txBody>
          <a:bodyPr/>
          <a:lstStyle>
            <a:lvl1pPr marL="0" indent="0" algn="l">
              <a:buNone/>
              <a:defRPr sz="20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Email</a:t>
            </a:r>
          </a:p>
        </p:txBody>
      </p:sp>
    </p:spTree>
    <p:extLst>
      <p:ext uri="{BB962C8B-B14F-4D97-AF65-F5344CB8AC3E}">
        <p14:creationId xmlns:p14="http://schemas.microsoft.com/office/powerpoint/2010/main" val="37390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52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6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7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for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13545"/>
            <a:ext cx="10363200" cy="756005"/>
          </a:xfrm>
        </p:spPr>
        <p:txBody>
          <a:bodyPr anchor="t" anchorCtr="0"/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69550"/>
            <a:ext cx="10363200" cy="760868"/>
          </a:xfrm>
        </p:spPr>
        <p:txBody>
          <a:bodyPr anchor="t" anchorCtr="0"/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14400" y="668826"/>
            <a:ext cx="10363200" cy="1125537"/>
          </a:xfrm>
        </p:spPr>
        <p:txBody>
          <a:bodyPr/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44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lang="en-US" sz="3600" b="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4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"/>
            <a:ext cx="12192000" cy="65234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|  www.ebsco.com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b="0" smtClean="0">
                <a:solidFill>
                  <a:schemeClr val="tx2"/>
                </a:solidFill>
              </a:rPr>
              <a:pPr algn="ctr"/>
              <a:t>‹nº›</a:t>
            </a:fld>
            <a:endParaRPr lang="en-US" sz="1000" b="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74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ts val="9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73336"/>
            <a:ext cx="10515600" cy="10237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31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65543" y="6576533"/>
            <a:ext cx="1775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E316B"/>
                </a:solidFill>
              </a:rPr>
              <a:t>|  www.ebsco.com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33453" y="6576533"/>
            <a:ext cx="45016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09848EAD-0F7B-4937-B01B-BB4372B1E0EA}" type="slidenum">
              <a:rPr lang="en-US" sz="1000" smtClean="0">
                <a:solidFill>
                  <a:schemeClr val="tx2"/>
                </a:solidFill>
              </a:rPr>
              <a:pPr algn="ctr"/>
              <a:t>‹nº›</a:t>
            </a:fld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538869" y="6701882"/>
            <a:ext cx="961440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144" y="6599832"/>
            <a:ext cx="830889" cy="1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4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www.mla.org/Publications/MLA-International-Bibliography/Free-Online-Course" TargetMode="External"/><Relationship Id="rId4" Type="http://schemas.openxmlformats.org/officeDocument/2006/relationships/hyperlink" Target="https://www.mla.org/Publications/MLA-International-Bibliography/Tutorial-Video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bit.ly/ajuda-ebsco" TargetMode="External"/><Relationship Id="rId5" Type="http://schemas.openxmlformats.org/officeDocument/2006/relationships/hyperlink" Target="http://connect.ebsco.com/" TargetMode="External"/><Relationship Id="rId4" Type="http://schemas.openxmlformats.org/officeDocument/2006/relationships/hyperlink" Target="http://www.ebsco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60A9860-EB77-40FA-8B2F-256D047331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8" b="46517"/>
          <a:stretch/>
        </p:blipFill>
        <p:spPr>
          <a:xfrm>
            <a:off x="0" y="-1"/>
            <a:ext cx="12192000" cy="3122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39853"/>
            <a:ext cx="12192000" cy="1104683"/>
          </a:xfrm>
          <a:prstGeom prst="rect">
            <a:avLst/>
          </a:prstGeom>
          <a:solidFill>
            <a:srgbClr val="3E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i="0" kern="0" baseline="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MLA International Bibliography with Full Text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84" y="4802007"/>
            <a:ext cx="4435169" cy="9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6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4698E27D-E423-45DC-A458-AD5683E992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6" t="4595" r="2534" b="7440"/>
          <a:stretch/>
        </p:blipFill>
        <p:spPr>
          <a:xfrm>
            <a:off x="323774" y="323776"/>
            <a:ext cx="11550798" cy="6198944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929CD161-5D05-43BF-BE36-94D221583720}"/>
              </a:ext>
            </a:extLst>
          </p:cNvPr>
          <p:cNvSpPr/>
          <p:nvPr/>
        </p:nvSpPr>
        <p:spPr>
          <a:xfrm>
            <a:off x="323775" y="323776"/>
            <a:ext cx="11550798" cy="619894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757D452-6BFC-4985-9F67-188F867E887B}"/>
              </a:ext>
            </a:extLst>
          </p:cNvPr>
          <p:cNvSpPr/>
          <p:nvPr/>
        </p:nvSpPr>
        <p:spPr>
          <a:xfrm>
            <a:off x="323775" y="312272"/>
            <a:ext cx="11550797" cy="1593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8DE282B-0B2A-43C6-A857-0A3CB3715896}"/>
              </a:ext>
            </a:extLst>
          </p:cNvPr>
          <p:cNvSpPr/>
          <p:nvPr/>
        </p:nvSpPr>
        <p:spPr>
          <a:xfrm>
            <a:off x="1020304" y="1470446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4323AB-16F4-463A-85AA-C2E39FF4B23F}"/>
              </a:ext>
            </a:extLst>
          </p:cNvPr>
          <p:cNvSpPr/>
          <p:nvPr/>
        </p:nvSpPr>
        <p:spPr>
          <a:xfrm>
            <a:off x="1020304" y="4035215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FD8203-B127-4C23-8150-EC41976187AD}"/>
              </a:ext>
            </a:extLst>
          </p:cNvPr>
          <p:cNvSpPr/>
          <p:nvPr/>
        </p:nvSpPr>
        <p:spPr>
          <a:xfrm>
            <a:off x="1027997" y="2615390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Linguagem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1F1F5-5632-4EC0-8530-EE13A4A2E160}"/>
              </a:ext>
            </a:extLst>
          </p:cNvPr>
          <p:cNvSpPr/>
          <p:nvPr/>
        </p:nvSpPr>
        <p:spPr>
          <a:xfrm>
            <a:off x="1027997" y="5221575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Retórica</a:t>
            </a:r>
            <a:r>
              <a:rPr lang="en-US" sz="3200" dirty="0">
                <a:solidFill>
                  <a:schemeClr val="accent2"/>
                </a:solidFill>
              </a:rPr>
              <a:t> e </a:t>
            </a:r>
            <a:r>
              <a:rPr lang="en-US" sz="3200" dirty="0" err="1">
                <a:solidFill>
                  <a:schemeClr val="accent2"/>
                </a:solidFill>
              </a:rPr>
              <a:t>Composição</a:t>
            </a:r>
            <a:endParaRPr lang="en-US" sz="3200" dirty="0">
              <a:solidFill>
                <a:schemeClr val="accent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8F38BA-C16C-4698-8196-CF2FAF84624D}"/>
              </a:ext>
            </a:extLst>
          </p:cNvPr>
          <p:cNvGrpSpPr/>
          <p:nvPr/>
        </p:nvGrpSpPr>
        <p:grpSpPr>
          <a:xfrm>
            <a:off x="2227193" y="1844412"/>
            <a:ext cx="802608" cy="804434"/>
            <a:chOff x="10417175" y="2489200"/>
            <a:chExt cx="696913" cy="698500"/>
          </a:xfrm>
          <a:solidFill>
            <a:schemeClr val="accent1"/>
          </a:solidFill>
        </p:grpSpPr>
        <p:sp>
          <p:nvSpPr>
            <p:cNvPr id="18" name="Freeform 53">
              <a:extLst>
                <a:ext uri="{FF2B5EF4-FFF2-40B4-BE49-F238E27FC236}">
                  <a16:creationId xmlns:a16="http://schemas.microsoft.com/office/drawing/2014/main" id="{2589D83D-EA37-49E2-B013-7D9B77D71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17175" y="2489200"/>
              <a:ext cx="696913" cy="698500"/>
            </a:xfrm>
            <a:custGeom>
              <a:avLst/>
              <a:gdLst>
                <a:gd name="T0" fmla="*/ 126 w 253"/>
                <a:gd name="T1" fmla="*/ 253 h 253"/>
                <a:gd name="T2" fmla="*/ 0 w 253"/>
                <a:gd name="T3" fmla="*/ 126 h 253"/>
                <a:gd name="T4" fmla="*/ 126 w 253"/>
                <a:gd name="T5" fmla="*/ 0 h 253"/>
                <a:gd name="T6" fmla="*/ 253 w 253"/>
                <a:gd name="T7" fmla="*/ 126 h 253"/>
                <a:gd name="T8" fmla="*/ 126 w 253"/>
                <a:gd name="T9" fmla="*/ 253 h 253"/>
                <a:gd name="T10" fmla="*/ 126 w 253"/>
                <a:gd name="T11" fmla="*/ 11 h 253"/>
                <a:gd name="T12" fmla="*/ 11 w 253"/>
                <a:gd name="T13" fmla="*/ 126 h 253"/>
                <a:gd name="T14" fmla="*/ 126 w 253"/>
                <a:gd name="T15" fmla="*/ 242 h 253"/>
                <a:gd name="T16" fmla="*/ 242 w 253"/>
                <a:gd name="T17" fmla="*/ 126 h 253"/>
                <a:gd name="T18" fmla="*/ 126 w 253"/>
                <a:gd name="T19" fmla="*/ 11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253">
                  <a:moveTo>
                    <a:pt x="126" y="253"/>
                  </a:moveTo>
                  <a:cubicBezTo>
                    <a:pt x="56" y="253"/>
                    <a:pt x="0" y="196"/>
                    <a:pt x="0" y="126"/>
                  </a:cubicBezTo>
                  <a:cubicBezTo>
                    <a:pt x="0" y="56"/>
                    <a:pt x="56" y="0"/>
                    <a:pt x="126" y="0"/>
                  </a:cubicBezTo>
                  <a:cubicBezTo>
                    <a:pt x="196" y="0"/>
                    <a:pt x="253" y="56"/>
                    <a:pt x="253" y="126"/>
                  </a:cubicBezTo>
                  <a:cubicBezTo>
                    <a:pt x="253" y="196"/>
                    <a:pt x="196" y="253"/>
                    <a:pt x="126" y="253"/>
                  </a:cubicBezTo>
                  <a:close/>
                  <a:moveTo>
                    <a:pt x="126" y="11"/>
                  </a:moveTo>
                  <a:cubicBezTo>
                    <a:pt x="63" y="11"/>
                    <a:pt x="11" y="62"/>
                    <a:pt x="11" y="126"/>
                  </a:cubicBezTo>
                  <a:cubicBezTo>
                    <a:pt x="11" y="190"/>
                    <a:pt x="63" y="242"/>
                    <a:pt x="126" y="242"/>
                  </a:cubicBezTo>
                  <a:cubicBezTo>
                    <a:pt x="190" y="242"/>
                    <a:pt x="242" y="190"/>
                    <a:pt x="242" y="126"/>
                  </a:cubicBezTo>
                  <a:cubicBezTo>
                    <a:pt x="242" y="62"/>
                    <a:pt x="190" y="11"/>
                    <a:pt x="12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9" name="Freeform 54">
              <a:extLst>
                <a:ext uri="{FF2B5EF4-FFF2-40B4-BE49-F238E27FC236}">
                  <a16:creationId xmlns:a16="http://schemas.microsoft.com/office/drawing/2014/main" id="{A2A8D681-BEB6-4B72-8C9F-66E366845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7175" y="2822575"/>
              <a:ext cx="696913" cy="30162"/>
            </a:xfrm>
            <a:custGeom>
              <a:avLst/>
              <a:gdLst>
                <a:gd name="T0" fmla="*/ 247 w 253"/>
                <a:gd name="T1" fmla="*/ 11 h 11"/>
                <a:gd name="T2" fmla="*/ 5 w 253"/>
                <a:gd name="T3" fmla="*/ 11 h 11"/>
                <a:gd name="T4" fmla="*/ 0 w 253"/>
                <a:gd name="T5" fmla="*/ 5 h 11"/>
                <a:gd name="T6" fmla="*/ 5 w 253"/>
                <a:gd name="T7" fmla="*/ 0 h 11"/>
                <a:gd name="T8" fmla="*/ 247 w 253"/>
                <a:gd name="T9" fmla="*/ 0 h 11"/>
                <a:gd name="T10" fmla="*/ 253 w 253"/>
                <a:gd name="T11" fmla="*/ 5 h 11"/>
                <a:gd name="T12" fmla="*/ 247 w 25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1">
                  <a:moveTo>
                    <a:pt x="247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0" y="0"/>
                    <a:pt x="253" y="2"/>
                    <a:pt x="253" y="5"/>
                  </a:cubicBezTo>
                  <a:cubicBezTo>
                    <a:pt x="253" y="8"/>
                    <a:pt x="250" y="11"/>
                    <a:pt x="24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0" name="Freeform 55">
              <a:extLst>
                <a:ext uri="{FF2B5EF4-FFF2-40B4-BE49-F238E27FC236}">
                  <a16:creationId xmlns:a16="http://schemas.microsoft.com/office/drawing/2014/main" id="{DE986CFF-08E0-4AC0-858F-7FD3384CC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0550" y="2489200"/>
              <a:ext cx="30163" cy="698500"/>
            </a:xfrm>
            <a:custGeom>
              <a:avLst/>
              <a:gdLst>
                <a:gd name="T0" fmla="*/ 5 w 11"/>
                <a:gd name="T1" fmla="*/ 253 h 253"/>
                <a:gd name="T2" fmla="*/ 0 w 11"/>
                <a:gd name="T3" fmla="*/ 247 h 253"/>
                <a:gd name="T4" fmla="*/ 0 w 11"/>
                <a:gd name="T5" fmla="*/ 5 h 253"/>
                <a:gd name="T6" fmla="*/ 5 w 11"/>
                <a:gd name="T7" fmla="*/ 0 h 253"/>
                <a:gd name="T8" fmla="*/ 11 w 11"/>
                <a:gd name="T9" fmla="*/ 5 h 253"/>
                <a:gd name="T10" fmla="*/ 11 w 11"/>
                <a:gd name="T11" fmla="*/ 247 h 253"/>
                <a:gd name="T12" fmla="*/ 5 w 11"/>
                <a:gd name="T13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53">
                  <a:moveTo>
                    <a:pt x="5" y="253"/>
                  </a:moveTo>
                  <a:cubicBezTo>
                    <a:pt x="2" y="253"/>
                    <a:pt x="0" y="250"/>
                    <a:pt x="0" y="24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247"/>
                    <a:pt x="11" y="247"/>
                    <a:pt x="11" y="247"/>
                  </a:cubicBezTo>
                  <a:cubicBezTo>
                    <a:pt x="11" y="250"/>
                    <a:pt x="8" y="253"/>
                    <a:pt x="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1" name="Freeform 56">
              <a:extLst>
                <a:ext uri="{FF2B5EF4-FFF2-40B4-BE49-F238E27FC236}">
                  <a16:creationId xmlns:a16="http://schemas.microsoft.com/office/drawing/2014/main" id="{BA3E0EC0-F9CE-451C-AC60-B586D0040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2595563"/>
              <a:ext cx="528638" cy="106362"/>
            </a:xfrm>
            <a:custGeom>
              <a:avLst/>
              <a:gdLst>
                <a:gd name="T0" fmla="*/ 96 w 192"/>
                <a:gd name="T1" fmla="*/ 38 h 38"/>
                <a:gd name="T2" fmla="*/ 38 w 192"/>
                <a:gd name="T3" fmla="*/ 28 h 38"/>
                <a:gd name="T4" fmla="*/ 3 w 192"/>
                <a:gd name="T5" fmla="*/ 11 h 38"/>
                <a:gd name="T6" fmla="*/ 2 w 192"/>
                <a:gd name="T7" fmla="*/ 3 h 38"/>
                <a:gd name="T8" fmla="*/ 10 w 192"/>
                <a:gd name="T9" fmla="*/ 1 h 38"/>
                <a:gd name="T10" fmla="*/ 42 w 192"/>
                <a:gd name="T11" fmla="*/ 18 h 38"/>
                <a:gd name="T12" fmla="*/ 151 w 192"/>
                <a:gd name="T13" fmla="*/ 18 h 38"/>
                <a:gd name="T14" fmla="*/ 183 w 192"/>
                <a:gd name="T15" fmla="*/ 1 h 38"/>
                <a:gd name="T16" fmla="*/ 190 w 192"/>
                <a:gd name="T17" fmla="*/ 3 h 38"/>
                <a:gd name="T18" fmla="*/ 189 w 192"/>
                <a:gd name="T19" fmla="*/ 11 h 38"/>
                <a:gd name="T20" fmla="*/ 154 w 192"/>
                <a:gd name="T21" fmla="*/ 28 h 38"/>
                <a:gd name="T22" fmla="*/ 96 w 192"/>
                <a:gd name="T2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38">
                  <a:moveTo>
                    <a:pt x="96" y="38"/>
                  </a:moveTo>
                  <a:cubicBezTo>
                    <a:pt x="76" y="38"/>
                    <a:pt x="56" y="34"/>
                    <a:pt x="38" y="28"/>
                  </a:cubicBezTo>
                  <a:cubicBezTo>
                    <a:pt x="25" y="23"/>
                    <a:pt x="14" y="18"/>
                    <a:pt x="3" y="11"/>
                  </a:cubicBezTo>
                  <a:cubicBezTo>
                    <a:pt x="1" y="9"/>
                    <a:pt x="0" y="5"/>
                    <a:pt x="2" y="3"/>
                  </a:cubicBezTo>
                  <a:cubicBezTo>
                    <a:pt x="4" y="0"/>
                    <a:pt x="7" y="0"/>
                    <a:pt x="10" y="1"/>
                  </a:cubicBezTo>
                  <a:cubicBezTo>
                    <a:pt x="19" y="8"/>
                    <a:pt x="30" y="13"/>
                    <a:pt x="42" y="18"/>
                  </a:cubicBezTo>
                  <a:cubicBezTo>
                    <a:pt x="76" y="29"/>
                    <a:pt x="117" y="29"/>
                    <a:pt x="151" y="18"/>
                  </a:cubicBezTo>
                  <a:cubicBezTo>
                    <a:pt x="163" y="13"/>
                    <a:pt x="173" y="8"/>
                    <a:pt x="183" y="1"/>
                  </a:cubicBezTo>
                  <a:cubicBezTo>
                    <a:pt x="185" y="0"/>
                    <a:pt x="189" y="0"/>
                    <a:pt x="190" y="3"/>
                  </a:cubicBezTo>
                  <a:cubicBezTo>
                    <a:pt x="192" y="5"/>
                    <a:pt x="191" y="9"/>
                    <a:pt x="189" y="11"/>
                  </a:cubicBezTo>
                  <a:cubicBezTo>
                    <a:pt x="179" y="18"/>
                    <a:pt x="167" y="23"/>
                    <a:pt x="154" y="28"/>
                  </a:cubicBezTo>
                  <a:cubicBezTo>
                    <a:pt x="136" y="34"/>
                    <a:pt x="116" y="38"/>
                    <a:pt x="9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2" name="Freeform 57">
              <a:extLst>
                <a:ext uri="{FF2B5EF4-FFF2-40B4-BE49-F238E27FC236}">
                  <a16:creationId xmlns:a16="http://schemas.microsoft.com/office/drawing/2014/main" id="{A706390B-B237-4550-B7F9-E57D70D6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6400" y="2493963"/>
              <a:ext cx="150813" cy="684212"/>
            </a:xfrm>
            <a:custGeom>
              <a:avLst/>
              <a:gdLst>
                <a:gd name="T0" fmla="*/ 48 w 55"/>
                <a:gd name="T1" fmla="*/ 248 h 248"/>
                <a:gd name="T2" fmla="*/ 44 w 55"/>
                <a:gd name="T3" fmla="*/ 246 h 248"/>
                <a:gd name="T4" fmla="*/ 12 w 55"/>
                <a:gd name="T5" fmla="*/ 190 h 248"/>
                <a:gd name="T6" fmla="*/ 1 w 55"/>
                <a:gd name="T7" fmla="*/ 124 h 248"/>
                <a:gd name="T8" fmla="*/ 11 w 55"/>
                <a:gd name="T9" fmla="*/ 58 h 248"/>
                <a:gd name="T10" fmla="*/ 39 w 55"/>
                <a:gd name="T11" fmla="*/ 3 h 248"/>
                <a:gd name="T12" fmla="*/ 47 w 55"/>
                <a:gd name="T13" fmla="*/ 2 h 248"/>
                <a:gd name="T14" fmla="*/ 48 w 55"/>
                <a:gd name="T15" fmla="*/ 10 h 248"/>
                <a:gd name="T16" fmla="*/ 21 w 55"/>
                <a:gd name="T17" fmla="*/ 61 h 248"/>
                <a:gd name="T18" fmla="*/ 12 w 55"/>
                <a:gd name="T19" fmla="*/ 124 h 248"/>
                <a:gd name="T20" fmla="*/ 23 w 55"/>
                <a:gd name="T21" fmla="*/ 186 h 248"/>
                <a:gd name="T22" fmla="*/ 53 w 55"/>
                <a:gd name="T23" fmla="*/ 239 h 248"/>
                <a:gd name="T24" fmla="*/ 52 w 55"/>
                <a:gd name="T25" fmla="*/ 247 h 248"/>
                <a:gd name="T26" fmla="*/ 48 w 55"/>
                <a:gd name="T2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248">
                  <a:moveTo>
                    <a:pt x="48" y="248"/>
                  </a:moveTo>
                  <a:cubicBezTo>
                    <a:pt x="47" y="248"/>
                    <a:pt x="45" y="248"/>
                    <a:pt x="44" y="246"/>
                  </a:cubicBezTo>
                  <a:cubicBezTo>
                    <a:pt x="30" y="230"/>
                    <a:pt x="20" y="211"/>
                    <a:pt x="12" y="190"/>
                  </a:cubicBezTo>
                  <a:cubicBezTo>
                    <a:pt x="5" y="169"/>
                    <a:pt x="1" y="147"/>
                    <a:pt x="1" y="124"/>
                  </a:cubicBezTo>
                  <a:cubicBezTo>
                    <a:pt x="0" y="101"/>
                    <a:pt x="4" y="79"/>
                    <a:pt x="11" y="58"/>
                  </a:cubicBezTo>
                  <a:cubicBezTo>
                    <a:pt x="17" y="38"/>
                    <a:pt x="27" y="20"/>
                    <a:pt x="39" y="3"/>
                  </a:cubicBezTo>
                  <a:cubicBezTo>
                    <a:pt x="41" y="1"/>
                    <a:pt x="44" y="0"/>
                    <a:pt x="47" y="2"/>
                  </a:cubicBezTo>
                  <a:cubicBezTo>
                    <a:pt x="49" y="4"/>
                    <a:pt x="50" y="8"/>
                    <a:pt x="48" y="10"/>
                  </a:cubicBezTo>
                  <a:cubicBezTo>
                    <a:pt x="36" y="25"/>
                    <a:pt x="27" y="43"/>
                    <a:pt x="21" y="61"/>
                  </a:cubicBezTo>
                  <a:cubicBezTo>
                    <a:pt x="15" y="81"/>
                    <a:pt x="11" y="102"/>
                    <a:pt x="12" y="124"/>
                  </a:cubicBezTo>
                  <a:cubicBezTo>
                    <a:pt x="12" y="146"/>
                    <a:pt x="16" y="166"/>
                    <a:pt x="23" y="186"/>
                  </a:cubicBezTo>
                  <a:cubicBezTo>
                    <a:pt x="30" y="206"/>
                    <a:pt x="40" y="224"/>
                    <a:pt x="53" y="239"/>
                  </a:cubicBezTo>
                  <a:cubicBezTo>
                    <a:pt x="55" y="242"/>
                    <a:pt x="54" y="245"/>
                    <a:pt x="52" y="247"/>
                  </a:cubicBezTo>
                  <a:cubicBezTo>
                    <a:pt x="51" y="248"/>
                    <a:pt x="50" y="248"/>
                    <a:pt x="4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3" name="Freeform 58">
              <a:extLst>
                <a:ext uri="{FF2B5EF4-FFF2-40B4-BE49-F238E27FC236}">
                  <a16:creationId xmlns:a16="http://schemas.microsoft.com/office/drawing/2014/main" id="{FC6C245E-6B45-4A33-B13E-0F27D4B26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50" y="2493963"/>
              <a:ext cx="149225" cy="684212"/>
            </a:xfrm>
            <a:custGeom>
              <a:avLst/>
              <a:gdLst>
                <a:gd name="T0" fmla="*/ 6 w 54"/>
                <a:gd name="T1" fmla="*/ 248 h 248"/>
                <a:gd name="T2" fmla="*/ 3 w 54"/>
                <a:gd name="T3" fmla="*/ 247 h 248"/>
                <a:gd name="T4" fmla="*/ 2 w 54"/>
                <a:gd name="T5" fmla="*/ 239 h 248"/>
                <a:gd name="T6" fmla="*/ 32 w 54"/>
                <a:gd name="T7" fmla="*/ 186 h 248"/>
                <a:gd name="T8" fmla="*/ 43 w 54"/>
                <a:gd name="T9" fmla="*/ 124 h 248"/>
                <a:gd name="T10" fmla="*/ 33 w 54"/>
                <a:gd name="T11" fmla="*/ 61 h 248"/>
                <a:gd name="T12" fmla="*/ 7 w 54"/>
                <a:gd name="T13" fmla="*/ 10 h 248"/>
                <a:gd name="T14" fmla="*/ 8 w 54"/>
                <a:gd name="T15" fmla="*/ 2 h 248"/>
                <a:gd name="T16" fmla="*/ 15 w 54"/>
                <a:gd name="T17" fmla="*/ 3 h 248"/>
                <a:gd name="T18" fmla="*/ 44 w 54"/>
                <a:gd name="T19" fmla="*/ 58 h 248"/>
                <a:gd name="T20" fmla="*/ 54 w 54"/>
                <a:gd name="T21" fmla="*/ 124 h 248"/>
                <a:gd name="T22" fmla="*/ 42 w 54"/>
                <a:gd name="T23" fmla="*/ 190 h 248"/>
                <a:gd name="T24" fmla="*/ 10 w 54"/>
                <a:gd name="T25" fmla="*/ 246 h 248"/>
                <a:gd name="T26" fmla="*/ 6 w 54"/>
                <a:gd name="T27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48">
                  <a:moveTo>
                    <a:pt x="6" y="248"/>
                  </a:moveTo>
                  <a:cubicBezTo>
                    <a:pt x="5" y="248"/>
                    <a:pt x="4" y="248"/>
                    <a:pt x="3" y="247"/>
                  </a:cubicBezTo>
                  <a:cubicBezTo>
                    <a:pt x="0" y="245"/>
                    <a:pt x="0" y="242"/>
                    <a:pt x="2" y="239"/>
                  </a:cubicBezTo>
                  <a:cubicBezTo>
                    <a:pt x="15" y="224"/>
                    <a:pt x="25" y="206"/>
                    <a:pt x="32" y="186"/>
                  </a:cubicBezTo>
                  <a:cubicBezTo>
                    <a:pt x="39" y="166"/>
                    <a:pt x="42" y="146"/>
                    <a:pt x="43" y="124"/>
                  </a:cubicBezTo>
                  <a:cubicBezTo>
                    <a:pt x="43" y="102"/>
                    <a:pt x="40" y="81"/>
                    <a:pt x="33" y="61"/>
                  </a:cubicBezTo>
                  <a:cubicBezTo>
                    <a:pt x="27" y="43"/>
                    <a:pt x="18" y="25"/>
                    <a:pt x="7" y="10"/>
                  </a:cubicBezTo>
                  <a:cubicBezTo>
                    <a:pt x="5" y="8"/>
                    <a:pt x="5" y="4"/>
                    <a:pt x="8" y="2"/>
                  </a:cubicBezTo>
                  <a:cubicBezTo>
                    <a:pt x="10" y="0"/>
                    <a:pt x="14" y="1"/>
                    <a:pt x="15" y="3"/>
                  </a:cubicBezTo>
                  <a:cubicBezTo>
                    <a:pt x="28" y="20"/>
                    <a:pt x="37" y="38"/>
                    <a:pt x="44" y="58"/>
                  </a:cubicBezTo>
                  <a:cubicBezTo>
                    <a:pt x="51" y="79"/>
                    <a:pt x="54" y="101"/>
                    <a:pt x="54" y="124"/>
                  </a:cubicBezTo>
                  <a:cubicBezTo>
                    <a:pt x="53" y="147"/>
                    <a:pt x="49" y="169"/>
                    <a:pt x="42" y="190"/>
                  </a:cubicBezTo>
                  <a:cubicBezTo>
                    <a:pt x="35" y="211"/>
                    <a:pt x="24" y="230"/>
                    <a:pt x="10" y="246"/>
                  </a:cubicBezTo>
                  <a:cubicBezTo>
                    <a:pt x="9" y="248"/>
                    <a:pt x="8" y="248"/>
                    <a:pt x="6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4" name="Freeform 59">
              <a:extLst>
                <a:ext uri="{FF2B5EF4-FFF2-40B4-BE49-F238E27FC236}">
                  <a16:creationId xmlns:a16="http://schemas.microsoft.com/office/drawing/2014/main" id="{B00A29C6-B190-4D73-82DB-DD16BF4DD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99725" y="2967038"/>
              <a:ext cx="528638" cy="112712"/>
            </a:xfrm>
            <a:custGeom>
              <a:avLst/>
              <a:gdLst>
                <a:gd name="T0" fmla="*/ 186 w 192"/>
                <a:gd name="T1" fmla="*/ 40 h 41"/>
                <a:gd name="T2" fmla="*/ 183 w 192"/>
                <a:gd name="T3" fmla="*/ 39 h 41"/>
                <a:gd name="T4" fmla="*/ 149 w 192"/>
                <a:gd name="T5" fmla="*/ 22 h 41"/>
                <a:gd name="T6" fmla="*/ 43 w 192"/>
                <a:gd name="T7" fmla="*/ 22 h 41"/>
                <a:gd name="T8" fmla="*/ 10 w 192"/>
                <a:gd name="T9" fmla="*/ 39 h 41"/>
                <a:gd name="T10" fmla="*/ 2 w 192"/>
                <a:gd name="T11" fmla="*/ 37 h 41"/>
                <a:gd name="T12" fmla="*/ 3 w 192"/>
                <a:gd name="T13" fmla="*/ 30 h 41"/>
                <a:gd name="T14" fmla="*/ 40 w 192"/>
                <a:gd name="T15" fmla="*/ 12 h 41"/>
                <a:gd name="T16" fmla="*/ 153 w 192"/>
                <a:gd name="T17" fmla="*/ 12 h 41"/>
                <a:gd name="T18" fmla="*/ 189 w 192"/>
                <a:gd name="T19" fmla="*/ 30 h 41"/>
                <a:gd name="T20" fmla="*/ 190 w 192"/>
                <a:gd name="T21" fmla="*/ 37 h 41"/>
                <a:gd name="T22" fmla="*/ 186 w 192"/>
                <a:gd name="T2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41">
                  <a:moveTo>
                    <a:pt x="186" y="40"/>
                  </a:moveTo>
                  <a:cubicBezTo>
                    <a:pt x="185" y="40"/>
                    <a:pt x="184" y="40"/>
                    <a:pt x="183" y="39"/>
                  </a:cubicBezTo>
                  <a:cubicBezTo>
                    <a:pt x="173" y="32"/>
                    <a:pt x="162" y="27"/>
                    <a:pt x="149" y="22"/>
                  </a:cubicBezTo>
                  <a:cubicBezTo>
                    <a:pt x="116" y="11"/>
                    <a:pt x="76" y="11"/>
                    <a:pt x="43" y="22"/>
                  </a:cubicBezTo>
                  <a:cubicBezTo>
                    <a:pt x="31" y="27"/>
                    <a:pt x="20" y="32"/>
                    <a:pt x="10" y="39"/>
                  </a:cubicBezTo>
                  <a:cubicBezTo>
                    <a:pt x="7" y="41"/>
                    <a:pt x="4" y="40"/>
                    <a:pt x="2" y="37"/>
                  </a:cubicBezTo>
                  <a:cubicBezTo>
                    <a:pt x="0" y="35"/>
                    <a:pt x="1" y="32"/>
                    <a:pt x="3" y="30"/>
                  </a:cubicBezTo>
                  <a:cubicBezTo>
                    <a:pt x="14" y="23"/>
                    <a:pt x="26" y="16"/>
                    <a:pt x="40" y="12"/>
                  </a:cubicBezTo>
                  <a:cubicBezTo>
                    <a:pt x="75" y="0"/>
                    <a:pt x="117" y="0"/>
                    <a:pt x="153" y="12"/>
                  </a:cubicBezTo>
                  <a:cubicBezTo>
                    <a:pt x="166" y="16"/>
                    <a:pt x="178" y="23"/>
                    <a:pt x="189" y="30"/>
                  </a:cubicBezTo>
                  <a:cubicBezTo>
                    <a:pt x="191" y="32"/>
                    <a:pt x="192" y="35"/>
                    <a:pt x="190" y="37"/>
                  </a:cubicBezTo>
                  <a:cubicBezTo>
                    <a:pt x="189" y="39"/>
                    <a:pt x="188" y="40"/>
                    <a:pt x="186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14158A8-0116-4441-8A46-00CAC1E99AE1}"/>
              </a:ext>
            </a:extLst>
          </p:cNvPr>
          <p:cNvGrpSpPr/>
          <p:nvPr/>
        </p:nvGrpSpPr>
        <p:grpSpPr>
          <a:xfrm>
            <a:off x="2209826" y="4205565"/>
            <a:ext cx="837343" cy="846484"/>
            <a:chOff x="7842250" y="2554288"/>
            <a:chExt cx="727075" cy="735012"/>
          </a:xfrm>
          <a:solidFill>
            <a:schemeClr val="accent1"/>
          </a:solidFill>
        </p:grpSpPr>
        <p:sp>
          <p:nvSpPr>
            <p:cNvPr id="26" name="Freeform 187">
              <a:extLst>
                <a:ext uri="{FF2B5EF4-FFF2-40B4-BE49-F238E27FC236}">
                  <a16:creationId xmlns:a16="http://schemas.microsoft.com/office/drawing/2014/main" id="{56201AB4-4625-42D2-B7B1-ED86C5581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2250" y="2554288"/>
              <a:ext cx="727075" cy="735012"/>
            </a:xfrm>
            <a:custGeom>
              <a:avLst/>
              <a:gdLst>
                <a:gd name="T0" fmla="*/ 6 w 264"/>
                <a:gd name="T1" fmla="*/ 266 h 266"/>
                <a:gd name="T2" fmla="*/ 2 w 264"/>
                <a:gd name="T3" fmla="*/ 264 h 266"/>
                <a:gd name="T4" fmla="*/ 0 w 264"/>
                <a:gd name="T5" fmla="*/ 259 h 266"/>
                <a:gd name="T6" fmla="*/ 12 w 264"/>
                <a:gd name="T7" fmla="*/ 207 h 266"/>
                <a:gd name="T8" fmla="*/ 14 w 264"/>
                <a:gd name="T9" fmla="*/ 204 h 266"/>
                <a:gd name="T10" fmla="*/ 211 w 264"/>
                <a:gd name="T11" fmla="*/ 7 h 266"/>
                <a:gd name="T12" fmla="*/ 235 w 264"/>
                <a:gd name="T13" fmla="*/ 7 h 266"/>
                <a:gd name="T14" fmla="*/ 259 w 264"/>
                <a:gd name="T15" fmla="*/ 31 h 266"/>
                <a:gd name="T16" fmla="*/ 264 w 264"/>
                <a:gd name="T17" fmla="*/ 43 h 266"/>
                <a:gd name="T18" fmla="*/ 259 w 264"/>
                <a:gd name="T19" fmla="*/ 55 h 266"/>
                <a:gd name="T20" fmla="*/ 62 w 264"/>
                <a:gd name="T21" fmla="*/ 252 h 266"/>
                <a:gd name="T22" fmla="*/ 59 w 264"/>
                <a:gd name="T23" fmla="*/ 254 h 266"/>
                <a:gd name="T24" fmla="*/ 7 w 264"/>
                <a:gd name="T25" fmla="*/ 266 h 266"/>
                <a:gd name="T26" fmla="*/ 6 w 264"/>
                <a:gd name="T27" fmla="*/ 266 h 266"/>
                <a:gd name="T28" fmla="*/ 23 w 264"/>
                <a:gd name="T29" fmla="*/ 211 h 266"/>
                <a:gd name="T30" fmla="*/ 13 w 264"/>
                <a:gd name="T31" fmla="*/ 253 h 266"/>
                <a:gd name="T32" fmla="*/ 55 w 264"/>
                <a:gd name="T33" fmla="*/ 243 h 266"/>
                <a:gd name="T34" fmla="*/ 251 w 264"/>
                <a:gd name="T35" fmla="*/ 47 h 266"/>
                <a:gd name="T36" fmla="*/ 251 w 264"/>
                <a:gd name="T37" fmla="*/ 39 h 266"/>
                <a:gd name="T38" fmla="*/ 227 w 264"/>
                <a:gd name="T39" fmla="*/ 14 h 266"/>
                <a:gd name="T40" fmla="*/ 219 w 264"/>
                <a:gd name="T41" fmla="*/ 14 h 266"/>
                <a:gd name="T42" fmla="*/ 23 w 264"/>
                <a:gd name="T43" fmla="*/ 211 h 266"/>
                <a:gd name="T44" fmla="*/ 58 w 264"/>
                <a:gd name="T45" fmla="*/ 248 h 266"/>
                <a:gd name="T46" fmla="*/ 58 w 264"/>
                <a:gd name="T47" fmla="*/ 24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4" h="266">
                  <a:moveTo>
                    <a:pt x="6" y="266"/>
                  </a:moveTo>
                  <a:cubicBezTo>
                    <a:pt x="4" y="266"/>
                    <a:pt x="3" y="265"/>
                    <a:pt x="2" y="264"/>
                  </a:cubicBezTo>
                  <a:cubicBezTo>
                    <a:pt x="0" y="263"/>
                    <a:pt x="0" y="261"/>
                    <a:pt x="0" y="259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6"/>
                    <a:pt x="13" y="205"/>
                    <a:pt x="14" y="204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8" y="0"/>
                    <a:pt x="228" y="0"/>
                    <a:pt x="235" y="7"/>
                  </a:cubicBezTo>
                  <a:cubicBezTo>
                    <a:pt x="259" y="31"/>
                    <a:pt x="259" y="31"/>
                    <a:pt x="259" y="31"/>
                  </a:cubicBezTo>
                  <a:cubicBezTo>
                    <a:pt x="262" y="34"/>
                    <a:pt x="264" y="39"/>
                    <a:pt x="264" y="43"/>
                  </a:cubicBezTo>
                  <a:cubicBezTo>
                    <a:pt x="264" y="47"/>
                    <a:pt x="262" y="52"/>
                    <a:pt x="259" y="55"/>
                  </a:cubicBezTo>
                  <a:cubicBezTo>
                    <a:pt x="62" y="252"/>
                    <a:pt x="62" y="252"/>
                    <a:pt x="62" y="252"/>
                  </a:cubicBezTo>
                  <a:cubicBezTo>
                    <a:pt x="61" y="253"/>
                    <a:pt x="60" y="253"/>
                    <a:pt x="59" y="254"/>
                  </a:cubicBezTo>
                  <a:cubicBezTo>
                    <a:pt x="7" y="266"/>
                    <a:pt x="7" y="266"/>
                    <a:pt x="7" y="266"/>
                  </a:cubicBezTo>
                  <a:cubicBezTo>
                    <a:pt x="6" y="266"/>
                    <a:pt x="6" y="266"/>
                    <a:pt x="6" y="266"/>
                  </a:cubicBezTo>
                  <a:close/>
                  <a:moveTo>
                    <a:pt x="23" y="211"/>
                  </a:moveTo>
                  <a:cubicBezTo>
                    <a:pt x="13" y="253"/>
                    <a:pt x="13" y="253"/>
                    <a:pt x="13" y="253"/>
                  </a:cubicBezTo>
                  <a:cubicBezTo>
                    <a:pt x="55" y="243"/>
                    <a:pt x="55" y="243"/>
                    <a:pt x="55" y="243"/>
                  </a:cubicBezTo>
                  <a:cubicBezTo>
                    <a:pt x="251" y="47"/>
                    <a:pt x="251" y="47"/>
                    <a:pt x="251" y="47"/>
                  </a:cubicBezTo>
                  <a:cubicBezTo>
                    <a:pt x="254" y="45"/>
                    <a:pt x="254" y="41"/>
                    <a:pt x="251" y="39"/>
                  </a:cubicBezTo>
                  <a:cubicBezTo>
                    <a:pt x="227" y="14"/>
                    <a:pt x="227" y="14"/>
                    <a:pt x="227" y="14"/>
                  </a:cubicBezTo>
                  <a:cubicBezTo>
                    <a:pt x="225" y="12"/>
                    <a:pt x="221" y="12"/>
                    <a:pt x="219" y="14"/>
                  </a:cubicBezTo>
                  <a:lnTo>
                    <a:pt x="23" y="211"/>
                  </a:lnTo>
                  <a:close/>
                  <a:moveTo>
                    <a:pt x="58" y="248"/>
                  </a:moveTo>
                  <a:cubicBezTo>
                    <a:pt x="58" y="248"/>
                    <a:pt x="58" y="248"/>
                    <a:pt x="5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7" name="Freeform 188">
              <a:extLst>
                <a:ext uri="{FF2B5EF4-FFF2-40B4-BE49-F238E27FC236}">
                  <a16:creationId xmlns:a16="http://schemas.microsoft.com/office/drawing/2014/main" id="{8EF7D615-5F4A-4B04-8FAA-A9760C9AC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5588" y="3113088"/>
              <a:ext cx="142875" cy="142875"/>
            </a:xfrm>
            <a:custGeom>
              <a:avLst/>
              <a:gdLst>
                <a:gd name="T0" fmla="*/ 46 w 52"/>
                <a:gd name="T1" fmla="*/ 52 h 52"/>
                <a:gd name="T2" fmla="*/ 42 w 52"/>
                <a:gd name="T3" fmla="*/ 50 h 52"/>
                <a:gd name="T4" fmla="*/ 2 w 52"/>
                <a:gd name="T5" fmla="*/ 10 h 52"/>
                <a:gd name="T6" fmla="*/ 2 w 52"/>
                <a:gd name="T7" fmla="*/ 2 h 52"/>
                <a:gd name="T8" fmla="*/ 9 w 52"/>
                <a:gd name="T9" fmla="*/ 2 h 52"/>
                <a:gd name="T10" fmla="*/ 50 w 52"/>
                <a:gd name="T11" fmla="*/ 42 h 52"/>
                <a:gd name="T12" fmla="*/ 50 w 52"/>
                <a:gd name="T13" fmla="*/ 50 h 52"/>
                <a:gd name="T14" fmla="*/ 46 w 52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2">
                  <a:moveTo>
                    <a:pt x="46" y="52"/>
                  </a:moveTo>
                  <a:cubicBezTo>
                    <a:pt x="44" y="52"/>
                    <a:pt x="43" y="51"/>
                    <a:pt x="42" y="5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7" y="0"/>
                    <a:pt x="9" y="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5"/>
                    <a:pt x="52" y="48"/>
                    <a:pt x="50" y="50"/>
                  </a:cubicBezTo>
                  <a:cubicBezTo>
                    <a:pt x="49" y="51"/>
                    <a:pt x="47" y="52"/>
                    <a:pt x="4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8" name="Freeform 189">
              <a:extLst>
                <a:ext uri="{FF2B5EF4-FFF2-40B4-BE49-F238E27FC236}">
                  <a16:creationId xmlns:a16="http://schemas.microsoft.com/office/drawing/2014/main" id="{216E97F9-4795-4881-9BED-901B23236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9563" y="2695575"/>
              <a:ext cx="504825" cy="504825"/>
            </a:xfrm>
            <a:custGeom>
              <a:avLst/>
              <a:gdLst>
                <a:gd name="T0" fmla="*/ 6 w 183"/>
                <a:gd name="T1" fmla="*/ 183 h 183"/>
                <a:gd name="T2" fmla="*/ 2 w 183"/>
                <a:gd name="T3" fmla="*/ 181 h 183"/>
                <a:gd name="T4" fmla="*/ 2 w 183"/>
                <a:gd name="T5" fmla="*/ 173 h 183"/>
                <a:gd name="T6" fmla="*/ 173 w 183"/>
                <a:gd name="T7" fmla="*/ 2 h 183"/>
                <a:gd name="T8" fmla="*/ 181 w 183"/>
                <a:gd name="T9" fmla="*/ 2 h 183"/>
                <a:gd name="T10" fmla="*/ 181 w 183"/>
                <a:gd name="T11" fmla="*/ 10 h 183"/>
                <a:gd name="T12" fmla="*/ 10 w 183"/>
                <a:gd name="T13" fmla="*/ 181 h 183"/>
                <a:gd name="T14" fmla="*/ 6 w 183"/>
                <a:gd name="T1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3" h="183">
                  <a:moveTo>
                    <a:pt x="6" y="183"/>
                  </a:moveTo>
                  <a:cubicBezTo>
                    <a:pt x="4" y="183"/>
                    <a:pt x="3" y="182"/>
                    <a:pt x="2" y="181"/>
                  </a:cubicBezTo>
                  <a:cubicBezTo>
                    <a:pt x="0" y="179"/>
                    <a:pt x="0" y="176"/>
                    <a:pt x="2" y="173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5" y="0"/>
                    <a:pt x="179" y="0"/>
                    <a:pt x="181" y="2"/>
                  </a:cubicBezTo>
                  <a:cubicBezTo>
                    <a:pt x="183" y="4"/>
                    <a:pt x="183" y="8"/>
                    <a:pt x="181" y="10"/>
                  </a:cubicBezTo>
                  <a:cubicBezTo>
                    <a:pt x="10" y="181"/>
                    <a:pt x="10" y="181"/>
                    <a:pt x="10" y="181"/>
                  </a:cubicBezTo>
                  <a:cubicBezTo>
                    <a:pt x="9" y="182"/>
                    <a:pt x="7" y="183"/>
                    <a:pt x="6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9" name="Freeform 190">
              <a:extLst>
                <a:ext uri="{FF2B5EF4-FFF2-40B4-BE49-F238E27FC236}">
                  <a16:creationId xmlns:a16="http://schemas.microsoft.com/office/drawing/2014/main" id="{CA009EF1-B76F-4B78-867E-A76A6D97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8" y="2640013"/>
              <a:ext cx="144463" cy="144462"/>
            </a:xfrm>
            <a:custGeom>
              <a:avLst/>
              <a:gdLst>
                <a:gd name="T0" fmla="*/ 46 w 52"/>
                <a:gd name="T1" fmla="*/ 52 h 52"/>
                <a:gd name="T2" fmla="*/ 42 w 52"/>
                <a:gd name="T3" fmla="*/ 50 h 52"/>
                <a:gd name="T4" fmla="*/ 2 w 52"/>
                <a:gd name="T5" fmla="*/ 10 h 52"/>
                <a:gd name="T6" fmla="*/ 2 w 52"/>
                <a:gd name="T7" fmla="*/ 2 h 52"/>
                <a:gd name="T8" fmla="*/ 10 w 52"/>
                <a:gd name="T9" fmla="*/ 2 h 52"/>
                <a:gd name="T10" fmla="*/ 50 w 52"/>
                <a:gd name="T11" fmla="*/ 42 h 52"/>
                <a:gd name="T12" fmla="*/ 50 w 52"/>
                <a:gd name="T13" fmla="*/ 50 h 52"/>
                <a:gd name="T14" fmla="*/ 46 w 52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2">
                  <a:moveTo>
                    <a:pt x="46" y="52"/>
                  </a:moveTo>
                  <a:cubicBezTo>
                    <a:pt x="45" y="52"/>
                    <a:pt x="43" y="51"/>
                    <a:pt x="42" y="5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8"/>
                    <a:pt x="0" y="4"/>
                    <a:pt x="2" y="2"/>
                  </a:cubicBezTo>
                  <a:cubicBezTo>
                    <a:pt x="4" y="0"/>
                    <a:pt x="8" y="0"/>
                    <a:pt x="10" y="2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2" y="44"/>
                    <a:pt x="52" y="48"/>
                    <a:pt x="50" y="50"/>
                  </a:cubicBezTo>
                  <a:cubicBezTo>
                    <a:pt x="49" y="51"/>
                    <a:pt x="48" y="52"/>
                    <a:pt x="46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D4AB8430-0204-4CDF-8EAA-C28FB9CAC192}"/>
              </a:ext>
            </a:extLst>
          </p:cNvPr>
          <p:cNvSpPr/>
          <p:nvPr/>
        </p:nvSpPr>
        <p:spPr>
          <a:xfrm>
            <a:off x="4487807" y="4035215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2B1505-FBA7-425C-946C-32C9C269B110}"/>
              </a:ext>
            </a:extLst>
          </p:cNvPr>
          <p:cNvSpPr/>
          <p:nvPr/>
        </p:nvSpPr>
        <p:spPr>
          <a:xfrm>
            <a:off x="4487807" y="1470446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333524-51FE-4F6C-89C7-51FEC21A1C69}"/>
              </a:ext>
            </a:extLst>
          </p:cNvPr>
          <p:cNvSpPr/>
          <p:nvPr/>
        </p:nvSpPr>
        <p:spPr>
          <a:xfrm>
            <a:off x="4495500" y="2615390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Literatura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CD7398-8EFE-473F-A7CD-321AF0344B5F}"/>
              </a:ext>
            </a:extLst>
          </p:cNvPr>
          <p:cNvSpPr/>
          <p:nvPr/>
        </p:nvSpPr>
        <p:spPr>
          <a:xfrm>
            <a:off x="4495500" y="5221575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Folclore</a:t>
            </a:r>
            <a:endParaRPr lang="en-US" sz="3200" dirty="0">
              <a:solidFill>
                <a:schemeClr val="accent2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997A94C-38C4-49B5-8E63-E81CF9E5384B}"/>
              </a:ext>
            </a:extLst>
          </p:cNvPr>
          <p:cNvGrpSpPr/>
          <p:nvPr/>
        </p:nvGrpSpPr>
        <p:grpSpPr>
          <a:xfrm>
            <a:off x="5605112" y="4334824"/>
            <a:ext cx="981776" cy="983604"/>
            <a:chOff x="10125075" y="1303338"/>
            <a:chExt cx="852488" cy="854075"/>
          </a:xfrm>
          <a:solidFill>
            <a:schemeClr val="accent1"/>
          </a:solidFill>
        </p:grpSpPr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5DA3C9D1-65AE-4691-935D-6BD75F7F7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5075" y="2128838"/>
              <a:ext cx="844550" cy="28575"/>
            </a:xfrm>
            <a:custGeom>
              <a:avLst/>
              <a:gdLst>
                <a:gd name="T0" fmla="*/ 111 w 113"/>
                <a:gd name="T1" fmla="*/ 4 h 4"/>
                <a:gd name="T2" fmla="*/ 2 w 113"/>
                <a:gd name="T3" fmla="*/ 4 h 4"/>
                <a:gd name="T4" fmla="*/ 0 w 113"/>
                <a:gd name="T5" fmla="*/ 2 h 4"/>
                <a:gd name="T6" fmla="*/ 2 w 113"/>
                <a:gd name="T7" fmla="*/ 0 h 4"/>
                <a:gd name="T8" fmla="*/ 111 w 113"/>
                <a:gd name="T9" fmla="*/ 0 h 4"/>
                <a:gd name="T10" fmla="*/ 113 w 113"/>
                <a:gd name="T11" fmla="*/ 2 h 4"/>
                <a:gd name="T12" fmla="*/ 111 w 11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4">
                  <a:moveTo>
                    <a:pt x="111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2" y="0"/>
                    <a:pt x="113" y="1"/>
                    <a:pt x="113" y="2"/>
                  </a:cubicBezTo>
                  <a:cubicBezTo>
                    <a:pt x="113" y="3"/>
                    <a:pt x="112" y="4"/>
                    <a:pt x="1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3E336621-EE5C-4618-B706-8A105C2E7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85463" y="1520825"/>
              <a:ext cx="292100" cy="285750"/>
            </a:xfrm>
            <a:custGeom>
              <a:avLst/>
              <a:gdLst>
                <a:gd name="T0" fmla="*/ 36 w 39"/>
                <a:gd name="T1" fmla="*/ 38 h 38"/>
                <a:gd name="T2" fmla="*/ 3 w 39"/>
                <a:gd name="T3" fmla="*/ 38 h 38"/>
                <a:gd name="T4" fmla="*/ 1 w 39"/>
                <a:gd name="T5" fmla="*/ 37 h 38"/>
                <a:gd name="T6" fmla="*/ 1 w 39"/>
                <a:gd name="T7" fmla="*/ 35 h 38"/>
                <a:gd name="T8" fmla="*/ 17 w 39"/>
                <a:gd name="T9" fmla="*/ 1 h 38"/>
                <a:gd name="T10" fmla="*/ 22 w 39"/>
                <a:gd name="T11" fmla="*/ 1 h 38"/>
                <a:gd name="T12" fmla="*/ 38 w 39"/>
                <a:gd name="T13" fmla="*/ 35 h 38"/>
                <a:gd name="T14" fmla="*/ 38 w 39"/>
                <a:gd name="T15" fmla="*/ 37 h 38"/>
                <a:gd name="T16" fmla="*/ 36 w 39"/>
                <a:gd name="T17" fmla="*/ 38 h 38"/>
                <a:gd name="T18" fmla="*/ 7 w 39"/>
                <a:gd name="T19" fmla="*/ 33 h 38"/>
                <a:gd name="T20" fmla="*/ 32 w 39"/>
                <a:gd name="T21" fmla="*/ 33 h 38"/>
                <a:gd name="T22" fmla="*/ 20 w 39"/>
                <a:gd name="T23" fmla="*/ 8 h 38"/>
                <a:gd name="T24" fmla="*/ 7 w 39"/>
                <a:gd name="T25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38">
                  <a:moveTo>
                    <a:pt x="36" y="38"/>
                  </a:moveTo>
                  <a:cubicBezTo>
                    <a:pt x="3" y="38"/>
                    <a:pt x="3" y="38"/>
                    <a:pt x="3" y="38"/>
                  </a:cubicBezTo>
                  <a:cubicBezTo>
                    <a:pt x="2" y="38"/>
                    <a:pt x="1" y="38"/>
                    <a:pt x="1" y="37"/>
                  </a:cubicBezTo>
                  <a:cubicBezTo>
                    <a:pt x="1" y="36"/>
                    <a:pt x="0" y="35"/>
                    <a:pt x="1" y="3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21" y="0"/>
                    <a:pt x="22" y="1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9" y="35"/>
                    <a:pt x="39" y="36"/>
                    <a:pt x="38" y="37"/>
                  </a:cubicBezTo>
                  <a:cubicBezTo>
                    <a:pt x="38" y="38"/>
                    <a:pt x="37" y="38"/>
                    <a:pt x="36" y="38"/>
                  </a:cubicBezTo>
                  <a:close/>
                  <a:moveTo>
                    <a:pt x="7" y="33"/>
                  </a:moveTo>
                  <a:cubicBezTo>
                    <a:pt x="32" y="33"/>
                    <a:pt x="32" y="33"/>
                    <a:pt x="32" y="33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7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2" name="Freeform 16">
              <a:extLst>
                <a:ext uri="{FF2B5EF4-FFF2-40B4-BE49-F238E27FC236}">
                  <a16:creationId xmlns:a16="http://schemas.microsoft.com/office/drawing/2014/main" id="{B31A2DC3-A231-4C3A-B07D-C7C43DDD1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5075" y="1520825"/>
              <a:ext cx="284162" cy="285750"/>
            </a:xfrm>
            <a:custGeom>
              <a:avLst/>
              <a:gdLst>
                <a:gd name="T0" fmla="*/ 35 w 38"/>
                <a:gd name="T1" fmla="*/ 38 h 38"/>
                <a:gd name="T2" fmla="*/ 2 w 38"/>
                <a:gd name="T3" fmla="*/ 38 h 38"/>
                <a:gd name="T4" fmla="*/ 0 w 38"/>
                <a:gd name="T5" fmla="*/ 37 h 38"/>
                <a:gd name="T6" fmla="*/ 0 w 38"/>
                <a:gd name="T7" fmla="*/ 35 h 38"/>
                <a:gd name="T8" fmla="*/ 17 w 38"/>
                <a:gd name="T9" fmla="*/ 1 h 38"/>
                <a:gd name="T10" fmla="*/ 21 w 38"/>
                <a:gd name="T11" fmla="*/ 1 h 38"/>
                <a:gd name="T12" fmla="*/ 38 w 38"/>
                <a:gd name="T13" fmla="*/ 35 h 38"/>
                <a:gd name="T14" fmla="*/ 37 w 38"/>
                <a:gd name="T15" fmla="*/ 37 h 38"/>
                <a:gd name="T16" fmla="*/ 35 w 38"/>
                <a:gd name="T17" fmla="*/ 38 h 38"/>
                <a:gd name="T18" fmla="*/ 6 w 38"/>
                <a:gd name="T19" fmla="*/ 33 h 38"/>
                <a:gd name="T20" fmla="*/ 32 w 38"/>
                <a:gd name="T21" fmla="*/ 33 h 38"/>
                <a:gd name="T22" fmla="*/ 19 w 38"/>
                <a:gd name="T23" fmla="*/ 8 h 38"/>
                <a:gd name="T24" fmla="*/ 6 w 38"/>
                <a:gd name="T25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8">
                  <a:moveTo>
                    <a:pt x="35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0" y="37"/>
                  </a:cubicBezTo>
                  <a:cubicBezTo>
                    <a:pt x="0" y="36"/>
                    <a:pt x="0" y="35"/>
                    <a:pt x="0" y="3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38" y="36"/>
                    <a:pt x="37" y="37"/>
                  </a:cubicBezTo>
                  <a:cubicBezTo>
                    <a:pt x="37" y="38"/>
                    <a:pt x="36" y="38"/>
                    <a:pt x="35" y="38"/>
                  </a:cubicBezTo>
                  <a:close/>
                  <a:moveTo>
                    <a:pt x="6" y="33"/>
                  </a:moveTo>
                  <a:cubicBezTo>
                    <a:pt x="32" y="33"/>
                    <a:pt x="32" y="33"/>
                    <a:pt x="32" y="33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E6ED12B3-B3B4-4622-9522-A8682FE1E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9238" y="1303338"/>
              <a:ext cx="284162" cy="292100"/>
            </a:xfrm>
            <a:custGeom>
              <a:avLst/>
              <a:gdLst>
                <a:gd name="T0" fmla="*/ 35 w 38"/>
                <a:gd name="T1" fmla="*/ 39 h 39"/>
                <a:gd name="T2" fmla="*/ 2 w 38"/>
                <a:gd name="T3" fmla="*/ 39 h 39"/>
                <a:gd name="T4" fmla="*/ 0 w 38"/>
                <a:gd name="T5" fmla="*/ 38 h 39"/>
                <a:gd name="T6" fmla="*/ 0 w 38"/>
                <a:gd name="T7" fmla="*/ 35 h 39"/>
                <a:gd name="T8" fmla="*/ 17 w 38"/>
                <a:gd name="T9" fmla="*/ 2 h 39"/>
                <a:gd name="T10" fmla="*/ 21 w 38"/>
                <a:gd name="T11" fmla="*/ 2 h 39"/>
                <a:gd name="T12" fmla="*/ 37 w 38"/>
                <a:gd name="T13" fmla="*/ 35 h 39"/>
                <a:gd name="T14" fmla="*/ 37 w 38"/>
                <a:gd name="T15" fmla="*/ 38 h 39"/>
                <a:gd name="T16" fmla="*/ 35 w 38"/>
                <a:gd name="T17" fmla="*/ 39 h 39"/>
                <a:gd name="T18" fmla="*/ 6 w 38"/>
                <a:gd name="T19" fmla="*/ 34 h 39"/>
                <a:gd name="T20" fmla="*/ 31 w 38"/>
                <a:gd name="T21" fmla="*/ 34 h 39"/>
                <a:gd name="T22" fmla="*/ 19 w 38"/>
                <a:gd name="T23" fmla="*/ 8 h 39"/>
                <a:gd name="T24" fmla="*/ 6 w 38"/>
                <a:gd name="T25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9">
                  <a:moveTo>
                    <a:pt x="35" y="39"/>
                  </a:moveTo>
                  <a:cubicBezTo>
                    <a:pt x="2" y="39"/>
                    <a:pt x="2" y="39"/>
                    <a:pt x="2" y="39"/>
                  </a:cubicBezTo>
                  <a:cubicBezTo>
                    <a:pt x="1" y="39"/>
                    <a:pt x="1" y="38"/>
                    <a:pt x="0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0"/>
                    <a:pt x="20" y="0"/>
                    <a:pt x="21" y="2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8" y="36"/>
                    <a:pt x="38" y="37"/>
                    <a:pt x="37" y="38"/>
                  </a:cubicBezTo>
                  <a:cubicBezTo>
                    <a:pt x="37" y="38"/>
                    <a:pt x="36" y="39"/>
                    <a:pt x="35" y="39"/>
                  </a:cubicBezTo>
                  <a:close/>
                  <a:moveTo>
                    <a:pt x="6" y="34"/>
                  </a:moveTo>
                  <a:cubicBezTo>
                    <a:pt x="31" y="34"/>
                    <a:pt x="31" y="34"/>
                    <a:pt x="31" y="34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6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52B74FEC-BC51-4F5A-AD8C-8549319903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1588" y="1558925"/>
              <a:ext cx="777875" cy="598488"/>
            </a:xfrm>
            <a:custGeom>
              <a:avLst/>
              <a:gdLst>
                <a:gd name="T0" fmla="*/ 101 w 104"/>
                <a:gd name="T1" fmla="*/ 80 h 80"/>
                <a:gd name="T2" fmla="*/ 2 w 104"/>
                <a:gd name="T3" fmla="*/ 80 h 80"/>
                <a:gd name="T4" fmla="*/ 0 w 104"/>
                <a:gd name="T5" fmla="*/ 78 h 80"/>
                <a:gd name="T6" fmla="*/ 0 w 104"/>
                <a:gd name="T7" fmla="*/ 31 h 80"/>
                <a:gd name="T8" fmla="*/ 2 w 104"/>
                <a:gd name="T9" fmla="*/ 28 h 80"/>
                <a:gd name="T10" fmla="*/ 26 w 104"/>
                <a:gd name="T11" fmla="*/ 28 h 80"/>
                <a:gd name="T12" fmla="*/ 28 w 104"/>
                <a:gd name="T13" fmla="*/ 31 h 80"/>
                <a:gd name="T14" fmla="*/ 28 w 104"/>
                <a:gd name="T15" fmla="*/ 38 h 80"/>
                <a:gd name="T16" fmla="*/ 37 w 104"/>
                <a:gd name="T17" fmla="*/ 38 h 80"/>
                <a:gd name="T18" fmla="*/ 37 w 104"/>
                <a:gd name="T19" fmla="*/ 2 h 80"/>
                <a:gd name="T20" fmla="*/ 40 w 104"/>
                <a:gd name="T21" fmla="*/ 0 h 80"/>
                <a:gd name="T22" fmla="*/ 64 w 104"/>
                <a:gd name="T23" fmla="*/ 0 h 80"/>
                <a:gd name="T24" fmla="*/ 66 w 104"/>
                <a:gd name="T25" fmla="*/ 2 h 80"/>
                <a:gd name="T26" fmla="*/ 66 w 104"/>
                <a:gd name="T27" fmla="*/ 38 h 80"/>
                <a:gd name="T28" fmla="*/ 75 w 104"/>
                <a:gd name="T29" fmla="*/ 38 h 80"/>
                <a:gd name="T30" fmla="*/ 75 w 104"/>
                <a:gd name="T31" fmla="*/ 31 h 80"/>
                <a:gd name="T32" fmla="*/ 78 w 104"/>
                <a:gd name="T33" fmla="*/ 28 h 80"/>
                <a:gd name="T34" fmla="*/ 101 w 104"/>
                <a:gd name="T35" fmla="*/ 28 h 80"/>
                <a:gd name="T36" fmla="*/ 104 w 104"/>
                <a:gd name="T37" fmla="*/ 31 h 80"/>
                <a:gd name="T38" fmla="*/ 104 w 104"/>
                <a:gd name="T39" fmla="*/ 78 h 80"/>
                <a:gd name="T40" fmla="*/ 101 w 104"/>
                <a:gd name="T41" fmla="*/ 80 h 80"/>
                <a:gd name="T42" fmla="*/ 4 w 104"/>
                <a:gd name="T43" fmla="*/ 76 h 80"/>
                <a:gd name="T44" fmla="*/ 99 w 104"/>
                <a:gd name="T45" fmla="*/ 76 h 80"/>
                <a:gd name="T46" fmla="*/ 99 w 104"/>
                <a:gd name="T47" fmla="*/ 33 h 80"/>
                <a:gd name="T48" fmla="*/ 80 w 104"/>
                <a:gd name="T49" fmla="*/ 33 h 80"/>
                <a:gd name="T50" fmla="*/ 80 w 104"/>
                <a:gd name="T51" fmla="*/ 40 h 80"/>
                <a:gd name="T52" fmla="*/ 78 w 104"/>
                <a:gd name="T53" fmla="*/ 43 h 80"/>
                <a:gd name="T54" fmla="*/ 64 w 104"/>
                <a:gd name="T55" fmla="*/ 43 h 80"/>
                <a:gd name="T56" fmla="*/ 61 w 104"/>
                <a:gd name="T57" fmla="*/ 40 h 80"/>
                <a:gd name="T58" fmla="*/ 61 w 104"/>
                <a:gd name="T59" fmla="*/ 5 h 80"/>
                <a:gd name="T60" fmla="*/ 42 w 104"/>
                <a:gd name="T61" fmla="*/ 5 h 80"/>
                <a:gd name="T62" fmla="*/ 42 w 104"/>
                <a:gd name="T63" fmla="*/ 40 h 80"/>
                <a:gd name="T64" fmla="*/ 40 w 104"/>
                <a:gd name="T65" fmla="*/ 43 h 80"/>
                <a:gd name="T66" fmla="*/ 26 w 104"/>
                <a:gd name="T67" fmla="*/ 43 h 80"/>
                <a:gd name="T68" fmla="*/ 23 w 104"/>
                <a:gd name="T69" fmla="*/ 40 h 80"/>
                <a:gd name="T70" fmla="*/ 23 w 104"/>
                <a:gd name="T71" fmla="*/ 33 h 80"/>
                <a:gd name="T72" fmla="*/ 4 w 104"/>
                <a:gd name="T73" fmla="*/ 33 h 80"/>
                <a:gd name="T74" fmla="*/ 4 w 104"/>
                <a:gd name="T75" fmla="*/ 7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4" h="80">
                  <a:moveTo>
                    <a:pt x="101" y="80"/>
                  </a:moveTo>
                  <a:cubicBezTo>
                    <a:pt x="2" y="80"/>
                    <a:pt x="2" y="80"/>
                    <a:pt x="2" y="80"/>
                  </a:cubicBezTo>
                  <a:cubicBezTo>
                    <a:pt x="1" y="80"/>
                    <a:pt x="0" y="79"/>
                    <a:pt x="0" y="78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1" y="28"/>
                    <a:pt x="2" y="28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7" y="28"/>
                    <a:pt x="28" y="29"/>
                    <a:pt x="28" y="31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9" y="0"/>
                    <a:pt x="40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5" y="0"/>
                    <a:pt x="66" y="1"/>
                    <a:pt x="66" y="2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1"/>
                    <a:pt x="75" y="31"/>
                    <a:pt x="75" y="31"/>
                  </a:cubicBezTo>
                  <a:cubicBezTo>
                    <a:pt x="75" y="29"/>
                    <a:pt x="76" y="28"/>
                    <a:pt x="78" y="28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3" y="28"/>
                    <a:pt x="104" y="29"/>
                    <a:pt x="104" y="31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79"/>
                    <a:pt x="103" y="80"/>
                    <a:pt x="101" y="80"/>
                  </a:cubicBezTo>
                  <a:close/>
                  <a:moveTo>
                    <a:pt x="4" y="76"/>
                  </a:moveTo>
                  <a:cubicBezTo>
                    <a:pt x="99" y="76"/>
                    <a:pt x="99" y="76"/>
                    <a:pt x="99" y="76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1"/>
                    <a:pt x="79" y="43"/>
                    <a:pt x="78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2" y="43"/>
                    <a:pt x="61" y="41"/>
                    <a:pt x="61" y="40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1"/>
                    <a:pt x="41" y="43"/>
                    <a:pt x="40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4" y="43"/>
                    <a:pt x="23" y="41"/>
                    <a:pt x="23" y="40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4" y="33"/>
                    <a:pt x="4" y="33"/>
                    <a:pt x="4" y="33"/>
                  </a:cubicBezTo>
                  <a:lnTo>
                    <a:pt x="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37DDB756-8F1B-417A-A82B-4B6EA29557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39400" y="1911350"/>
              <a:ext cx="215900" cy="246063"/>
            </a:xfrm>
            <a:custGeom>
              <a:avLst/>
              <a:gdLst>
                <a:gd name="T0" fmla="*/ 27 w 29"/>
                <a:gd name="T1" fmla="*/ 33 h 33"/>
                <a:gd name="T2" fmla="*/ 3 w 29"/>
                <a:gd name="T3" fmla="*/ 33 h 33"/>
                <a:gd name="T4" fmla="*/ 0 w 29"/>
                <a:gd name="T5" fmla="*/ 31 h 33"/>
                <a:gd name="T6" fmla="*/ 0 w 29"/>
                <a:gd name="T7" fmla="*/ 14 h 33"/>
                <a:gd name="T8" fmla="*/ 15 w 29"/>
                <a:gd name="T9" fmla="*/ 0 h 33"/>
                <a:gd name="T10" fmla="*/ 29 w 29"/>
                <a:gd name="T11" fmla="*/ 14 h 33"/>
                <a:gd name="T12" fmla="*/ 29 w 29"/>
                <a:gd name="T13" fmla="*/ 31 h 33"/>
                <a:gd name="T14" fmla="*/ 27 w 29"/>
                <a:gd name="T15" fmla="*/ 33 h 33"/>
                <a:gd name="T16" fmla="*/ 5 w 29"/>
                <a:gd name="T17" fmla="*/ 29 h 33"/>
                <a:gd name="T18" fmla="*/ 24 w 29"/>
                <a:gd name="T19" fmla="*/ 29 h 33"/>
                <a:gd name="T20" fmla="*/ 24 w 29"/>
                <a:gd name="T21" fmla="*/ 14 h 33"/>
                <a:gd name="T22" fmla="*/ 15 w 29"/>
                <a:gd name="T23" fmla="*/ 5 h 33"/>
                <a:gd name="T24" fmla="*/ 5 w 29"/>
                <a:gd name="T25" fmla="*/ 14 h 33"/>
                <a:gd name="T26" fmla="*/ 5 w 29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3">
                  <a:moveTo>
                    <a:pt x="27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2" y="33"/>
                    <a:pt x="0" y="32"/>
                    <a:pt x="0" y="3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23" y="0"/>
                    <a:pt x="29" y="7"/>
                    <a:pt x="29" y="14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29" y="32"/>
                    <a:pt x="28" y="33"/>
                    <a:pt x="27" y="33"/>
                  </a:cubicBezTo>
                  <a:close/>
                  <a:moveTo>
                    <a:pt x="5" y="29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9"/>
                    <a:pt x="20" y="5"/>
                    <a:pt x="15" y="5"/>
                  </a:cubicBezTo>
                  <a:cubicBezTo>
                    <a:pt x="9" y="5"/>
                    <a:pt x="5" y="9"/>
                    <a:pt x="5" y="14"/>
                  </a:cubicBezTo>
                  <a:lnTo>
                    <a:pt x="5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ABFF5E5F-2BD0-41D4-8D29-A0ABE56C7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588" y="1947863"/>
              <a:ext cx="104775" cy="38100"/>
            </a:xfrm>
            <a:custGeom>
              <a:avLst/>
              <a:gdLst>
                <a:gd name="T0" fmla="*/ 11 w 14"/>
                <a:gd name="T1" fmla="*/ 5 h 5"/>
                <a:gd name="T2" fmla="*/ 2 w 14"/>
                <a:gd name="T3" fmla="*/ 5 h 5"/>
                <a:gd name="T4" fmla="*/ 0 w 14"/>
                <a:gd name="T5" fmla="*/ 2 h 5"/>
                <a:gd name="T6" fmla="*/ 2 w 14"/>
                <a:gd name="T7" fmla="*/ 0 h 5"/>
                <a:gd name="T8" fmla="*/ 11 w 14"/>
                <a:gd name="T9" fmla="*/ 0 h 5"/>
                <a:gd name="T10" fmla="*/ 14 w 14"/>
                <a:gd name="T11" fmla="*/ 2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4"/>
                    <a:pt x="13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D7DF1E1-0531-469A-AD6F-96A0578B4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588" y="2016125"/>
              <a:ext cx="104775" cy="36513"/>
            </a:xfrm>
            <a:custGeom>
              <a:avLst/>
              <a:gdLst>
                <a:gd name="T0" fmla="*/ 11 w 14"/>
                <a:gd name="T1" fmla="*/ 5 h 5"/>
                <a:gd name="T2" fmla="*/ 2 w 14"/>
                <a:gd name="T3" fmla="*/ 5 h 5"/>
                <a:gd name="T4" fmla="*/ 0 w 14"/>
                <a:gd name="T5" fmla="*/ 3 h 5"/>
                <a:gd name="T6" fmla="*/ 2 w 14"/>
                <a:gd name="T7" fmla="*/ 0 h 5"/>
                <a:gd name="T8" fmla="*/ 11 w 14"/>
                <a:gd name="T9" fmla="*/ 0 h 5"/>
                <a:gd name="T10" fmla="*/ 14 w 14"/>
                <a:gd name="T11" fmla="*/ 3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4"/>
                    <a:pt x="13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49" name="Freeform 22">
              <a:extLst>
                <a:ext uri="{FF2B5EF4-FFF2-40B4-BE49-F238E27FC236}">
                  <a16:creationId xmlns:a16="http://schemas.microsoft.com/office/drawing/2014/main" id="{5CDD50C9-1A7C-49A9-A058-B0D853930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4688" y="1947863"/>
              <a:ext cx="104775" cy="38100"/>
            </a:xfrm>
            <a:custGeom>
              <a:avLst/>
              <a:gdLst>
                <a:gd name="T0" fmla="*/ 11 w 14"/>
                <a:gd name="T1" fmla="*/ 5 h 5"/>
                <a:gd name="T2" fmla="*/ 2 w 14"/>
                <a:gd name="T3" fmla="*/ 5 h 5"/>
                <a:gd name="T4" fmla="*/ 0 w 14"/>
                <a:gd name="T5" fmla="*/ 2 h 5"/>
                <a:gd name="T6" fmla="*/ 2 w 14"/>
                <a:gd name="T7" fmla="*/ 0 h 5"/>
                <a:gd name="T8" fmla="*/ 11 w 14"/>
                <a:gd name="T9" fmla="*/ 0 h 5"/>
                <a:gd name="T10" fmla="*/ 14 w 14"/>
                <a:gd name="T11" fmla="*/ 2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4"/>
                    <a:pt x="13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0" name="Freeform 23">
              <a:extLst>
                <a:ext uri="{FF2B5EF4-FFF2-40B4-BE49-F238E27FC236}">
                  <a16:creationId xmlns:a16="http://schemas.microsoft.com/office/drawing/2014/main" id="{06635A43-5C9F-4D16-9E65-92F992FD4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4688" y="2016125"/>
              <a:ext cx="104775" cy="36513"/>
            </a:xfrm>
            <a:custGeom>
              <a:avLst/>
              <a:gdLst>
                <a:gd name="T0" fmla="*/ 11 w 14"/>
                <a:gd name="T1" fmla="*/ 5 h 5"/>
                <a:gd name="T2" fmla="*/ 2 w 14"/>
                <a:gd name="T3" fmla="*/ 5 h 5"/>
                <a:gd name="T4" fmla="*/ 0 w 14"/>
                <a:gd name="T5" fmla="*/ 3 h 5"/>
                <a:gd name="T6" fmla="*/ 2 w 14"/>
                <a:gd name="T7" fmla="*/ 0 h 5"/>
                <a:gd name="T8" fmla="*/ 11 w 14"/>
                <a:gd name="T9" fmla="*/ 0 h 5"/>
                <a:gd name="T10" fmla="*/ 14 w 14"/>
                <a:gd name="T11" fmla="*/ 3 h 5"/>
                <a:gd name="T12" fmla="*/ 11 w 14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5">
                  <a:moveTo>
                    <a:pt x="11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4"/>
                    <a:pt x="13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6EFF8D-FF2A-4D42-B3D2-05FB7A8B4D71}"/>
              </a:ext>
            </a:extLst>
          </p:cNvPr>
          <p:cNvGrpSpPr/>
          <p:nvPr/>
        </p:nvGrpSpPr>
        <p:grpSpPr>
          <a:xfrm>
            <a:off x="5781539" y="1769819"/>
            <a:ext cx="628922" cy="841000"/>
            <a:chOff x="216761" y="5130800"/>
            <a:chExt cx="546100" cy="730250"/>
          </a:xfrm>
          <a:solidFill>
            <a:schemeClr val="accent1"/>
          </a:solidFill>
        </p:grpSpPr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id="{08E73E1D-924B-48FD-A37A-1D9DB8D49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61" y="5192713"/>
              <a:ext cx="546100" cy="668337"/>
            </a:xfrm>
            <a:custGeom>
              <a:avLst/>
              <a:gdLst>
                <a:gd name="T0" fmla="*/ 181 w 198"/>
                <a:gd name="T1" fmla="*/ 242 h 242"/>
                <a:gd name="T2" fmla="*/ 16 w 198"/>
                <a:gd name="T3" fmla="*/ 242 h 242"/>
                <a:gd name="T4" fmla="*/ 0 w 198"/>
                <a:gd name="T5" fmla="*/ 225 h 242"/>
                <a:gd name="T6" fmla="*/ 0 w 198"/>
                <a:gd name="T7" fmla="*/ 5 h 242"/>
                <a:gd name="T8" fmla="*/ 5 w 198"/>
                <a:gd name="T9" fmla="*/ 0 h 242"/>
                <a:gd name="T10" fmla="*/ 11 w 198"/>
                <a:gd name="T11" fmla="*/ 5 h 242"/>
                <a:gd name="T12" fmla="*/ 11 w 198"/>
                <a:gd name="T13" fmla="*/ 225 h 242"/>
                <a:gd name="T14" fmla="*/ 16 w 198"/>
                <a:gd name="T15" fmla="*/ 231 h 242"/>
                <a:gd name="T16" fmla="*/ 181 w 198"/>
                <a:gd name="T17" fmla="*/ 231 h 242"/>
                <a:gd name="T18" fmla="*/ 187 w 198"/>
                <a:gd name="T19" fmla="*/ 225 h 242"/>
                <a:gd name="T20" fmla="*/ 187 w 198"/>
                <a:gd name="T21" fmla="*/ 27 h 242"/>
                <a:gd name="T22" fmla="*/ 192 w 198"/>
                <a:gd name="T23" fmla="*/ 22 h 242"/>
                <a:gd name="T24" fmla="*/ 198 w 198"/>
                <a:gd name="T25" fmla="*/ 27 h 242"/>
                <a:gd name="T26" fmla="*/ 198 w 198"/>
                <a:gd name="T27" fmla="*/ 225 h 242"/>
                <a:gd name="T28" fmla="*/ 181 w 198"/>
                <a:gd name="T29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8" h="242">
                  <a:moveTo>
                    <a:pt x="181" y="242"/>
                  </a:moveTo>
                  <a:cubicBezTo>
                    <a:pt x="16" y="242"/>
                    <a:pt x="16" y="242"/>
                    <a:pt x="16" y="242"/>
                  </a:cubicBezTo>
                  <a:cubicBezTo>
                    <a:pt x="7" y="242"/>
                    <a:pt x="0" y="234"/>
                    <a:pt x="0" y="2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225"/>
                    <a:pt x="11" y="225"/>
                    <a:pt x="11" y="225"/>
                  </a:cubicBezTo>
                  <a:cubicBezTo>
                    <a:pt x="11" y="228"/>
                    <a:pt x="13" y="231"/>
                    <a:pt x="16" y="231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84" y="231"/>
                    <a:pt x="187" y="228"/>
                    <a:pt x="187" y="225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7" y="24"/>
                    <a:pt x="189" y="22"/>
                    <a:pt x="192" y="22"/>
                  </a:cubicBezTo>
                  <a:cubicBezTo>
                    <a:pt x="195" y="22"/>
                    <a:pt x="198" y="24"/>
                    <a:pt x="198" y="27"/>
                  </a:cubicBezTo>
                  <a:cubicBezTo>
                    <a:pt x="198" y="225"/>
                    <a:pt x="198" y="225"/>
                    <a:pt x="198" y="225"/>
                  </a:cubicBezTo>
                  <a:cubicBezTo>
                    <a:pt x="198" y="234"/>
                    <a:pt x="190" y="242"/>
                    <a:pt x="181" y="2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4" name="Freeform 108">
              <a:extLst>
                <a:ext uri="{FF2B5EF4-FFF2-40B4-BE49-F238E27FC236}">
                  <a16:creationId xmlns:a16="http://schemas.microsoft.com/office/drawing/2014/main" id="{EE5C799C-6911-4AA4-868D-02507DB4B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61" y="5130800"/>
              <a:ext cx="546100" cy="152400"/>
            </a:xfrm>
            <a:custGeom>
              <a:avLst/>
              <a:gdLst>
                <a:gd name="T0" fmla="*/ 192 w 198"/>
                <a:gd name="T1" fmla="*/ 55 h 55"/>
                <a:gd name="T2" fmla="*/ 27 w 198"/>
                <a:gd name="T3" fmla="*/ 55 h 55"/>
                <a:gd name="T4" fmla="*/ 0 w 198"/>
                <a:gd name="T5" fmla="*/ 27 h 55"/>
                <a:gd name="T6" fmla="*/ 27 w 198"/>
                <a:gd name="T7" fmla="*/ 0 h 55"/>
                <a:gd name="T8" fmla="*/ 192 w 198"/>
                <a:gd name="T9" fmla="*/ 0 h 55"/>
                <a:gd name="T10" fmla="*/ 198 w 198"/>
                <a:gd name="T11" fmla="*/ 5 h 55"/>
                <a:gd name="T12" fmla="*/ 192 w 198"/>
                <a:gd name="T13" fmla="*/ 11 h 55"/>
                <a:gd name="T14" fmla="*/ 27 w 198"/>
                <a:gd name="T15" fmla="*/ 11 h 55"/>
                <a:gd name="T16" fmla="*/ 11 w 198"/>
                <a:gd name="T17" fmla="*/ 27 h 55"/>
                <a:gd name="T18" fmla="*/ 27 w 198"/>
                <a:gd name="T19" fmla="*/ 44 h 55"/>
                <a:gd name="T20" fmla="*/ 192 w 198"/>
                <a:gd name="T21" fmla="*/ 44 h 55"/>
                <a:gd name="T22" fmla="*/ 198 w 198"/>
                <a:gd name="T23" fmla="*/ 49 h 55"/>
                <a:gd name="T24" fmla="*/ 192 w 198"/>
                <a:gd name="T2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55">
                  <a:moveTo>
                    <a:pt x="192" y="55"/>
                  </a:moveTo>
                  <a:cubicBezTo>
                    <a:pt x="27" y="55"/>
                    <a:pt x="27" y="55"/>
                    <a:pt x="27" y="55"/>
                  </a:cubicBez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95" y="0"/>
                    <a:pt x="198" y="2"/>
                    <a:pt x="198" y="5"/>
                  </a:cubicBezTo>
                  <a:cubicBezTo>
                    <a:pt x="198" y="8"/>
                    <a:pt x="195" y="11"/>
                    <a:pt x="192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1" y="18"/>
                    <a:pt x="11" y="27"/>
                  </a:cubicBezTo>
                  <a:cubicBezTo>
                    <a:pt x="11" y="36"/>
                    <a:pt x="18" y="44"/>
                    <a:pt x="27" y="44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5" y="44"/>
                    <a:pt x="198" y="46"/>
                    <a:pt x="198" y="49"/>
                  </a:cubicBezTo>
                  <a:cubicBezTo>
                    <a:pt x="198" y="52"/>
                    <a:pt x="195" y="55"/>
                    <a:pt x="192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5" name="Freeform 109">
              <a:extLst>
                <a:ext uri="{FF2B5EF4-FFF2-40B4-BE49-F238E27FC236}">
                  <a16:creationId xmlns:a16="http://schemas.microsoft.com/office/drawing/2014/main" id="{ED0E2E9F-8217-4CD3-BE1A-6732ACA84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86" y="5192713"/>
              <a:ext cx="485775" cy="30162"/>
            </a:xfrm>
            <a:custGeom>
              <a:avLst/>
              <a:gdLst>
                <a:gd name="T0" fmla="*/ 170 w 176"/>
                <a:gd name="T1" fmla="*/ 11 h 11"/>
                <a:gd name="T2" fmla="*/ 5 w 176"/>
                <a:gd name="T3" fmla="*/ 11 h 11"/>
                <a:gd name="T4" fmla="*/ 0 w 176"/>
                <a:gd name="T5" fmla="*/ 5 h 11"/>
                <a:gd name="T6" fmla="*/ 5 w 176"/>
                <a:gd name="T7" fmla="*/ 0 h 11"/>
                <a:gd name="T8" fmla="*/ 170 w 176"/>
                <a:gd name="T9" fmla="*/ 0 h 11"/>
                <a:gd name="T10" fmla="*/ 176 w 176"/>
                <a:gd name="T11" fmla="*/ 5 h 11"/>
                <a:gd name="T12" fmla="*/ 170 w 176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11">
                  <a:moveTo>
                    <a:pt x="170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73" y="0"/>
                    <a:pt x="176" y="2"/>
                    <a:pt x="176" y="5"/>
                  </a:cubicBezTo>
                  <a:cubicBezTo>
                    <a:pt x="176" y="8"/>
                    <a:pt x="173" y="11"/>
                    <a:pt x="17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16" name="Freeform 110">
              <a:extLst>
                <a:ext uri="{FF2B5EF4-FFF2-40B4-BE49-F238E27FC236}">
                  <a16:creationId xmlns:a16="http://schemas.microsoft.com/office/drawing/2014/main" id="{E7FEED1E-5854-4205-8685-4B08E023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836" y="5253038"/>
              <a:ext cx="30163" cy="608012"/>
            </a:xfrm>
            <a:custGeom>
              <a:avLst/>
              <a:gdLst>
                <a:gd name="T0" fmla="*/ 5 w 11"/>
                <a:gd name="T1" fmla="*/ 220 h 220"/>
                <a:gd name="T2" fmla="*/ 0 w 11"/>
                <a:gd name="T3" fmla="*/ 214 h 220"/>
                <a:gd name="T4" fmla="*/ 0 w 11"/>
                <a:gd name="T5" fmla="*/ 5 h 220"/>
                <a:gd name="T6" fmla="*/ 5 w 11"/>
                <a:gd name="T7" fmla="*/ 0 h 220"/>
                <a:gd name="T8" fmla="*/ 11 w 11"/>
                <a:gd name="T9" fmla="*/ 5 h 220"/>
                <a:gd name="T10" fmla="*/ 11 w 11"/>
                <a:gd name="T11" fmla="*/ 214 h 220"/>
                <a:gd name="T12" fmla="*/ 5 w 11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0">
                  <a:moveTo>
                    <a:pt x="5" y="220"/>
                  </a:moveTo>
                  <a:cubicBezTo>
                    <a:pt x="2" y="220"/>
                    <a:pt x="0" y="217"/>
                    <a:pt x="0" y="21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5"/>
                  </a:cubicBezTo>
                  <a:cubicBezTo>
                    <a:pt x="11" y="214"/>
                    <a:pt x="11" y="214"/>
                    <a:pt x="11" y="214"/>
                  </a:cubicBezTo>
                  <a:cubicBezTo>
                    <a:pt x="11" y="217"/>
                    <a:pt x="8" y="220"/>
                    <a:pt x="5" y="2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7BA7D685-1764-423A-AA23-D7CA203CA1EC}"/>
              </a:ext>
            </a:extLst>
          </p:cNvPr>
          <p:cNvSpPr/>
          <p:nvPr/>
        </p:nvSpPr>
        <p:spPr>
          <a:xfrm>
            <a:off x="7955309" y="4035215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33A574A-8D3B-43FC-8716-4A350A6D756F}"/>
              </a:ext>
            </a:extLst>
          </p:cNvPr>
          <p:cNvSpPr/>
          <p:nvPr/>
        </p:nvSpPr>
        <p:spPr>
          <a:xfrm>
            <a:off x="7955309" y="1470446"/>
            <a:ext cx="3216388" cy="2332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EF09B6-D5CA-4E70-B6A0-A13EAAD818DA}"/>
              </a:ext>
            </a:extLst>
          </p:cNvPr>
          <p:cNvSpPr/>
          <p:nvPr/>
        </p:nvSpPr>
        <p:spPr>
          <a:xfrm>
            <a:off x="7963003" y="2615390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2"/>
                </a:solidFill>
              </a:rPr>
              <a:t>Linguística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9196AC-9CCA-46A8-AB2D-6B47332B9D0E}"/>
              </a:ext>
            </a:extLst>
          </p:cNvPr>
          <p:cNvSpPr/>
          <p:nvPr/>
        </p:nvSpPr>
        <p:spPr>
          <a:xfrm>
            <a:off x="7963003" y="5221575"/>
            <a:ext cx="3201000" cy="1000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Cinema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C379BC39-4518-4FC5-99F9-60DE08A2FD5E}"/>
              </a:ext>
            </a:extLst>
          </p:cNvPr>
          <p:cNvSpPr>
            <a:spLocks noEditPoints="1"/>
          </p:cNvSpPr>
          <p:nvPr/>
        </p:nvSpPr>
        <p:spPr bwMode="auto">
          <a:xfrm>
            <a:off x="9424555" y="1893227"/>
            <a:ext cx="557620" cy="559448"/>
          </a:xfrm>
          <a:custGeom>
            <a:avLst/>
            <a:gdLst>
              <a:gd name="T0" fmla="*/ 148 w 176"/>
              <a:gd name="T1" fmla="*/ 176 h 176"/>
              <a:gd name="T2" fmla="*/ 144 w 176"/>
              <a:gd name="T3" fmla="*/ 175 h 176"/>
              <a:gd name="T4" fmla="*/ 102 w 176"/>
              <a:gd name="T5" fmla="*/ 132 h 176"/>
              <a:gd name="T6" fmla="*/ 5 w 176"/>
              <a:gd name="T7" fmla="*/ 132 h 176"/>
              <a:gd name="T8" fmla="*/ 0 w 176"/>
              <a:gd name="T9" fmla="*/ 127 h 176"/>
              <a:gd name="T10" fmla="*/ 0 w 176"/>
              <a:gd name="T11" fmla="*/ 6 h 176"/>
              <a:gd name="T12" fmla="*/ 5 w 176"/>
              <a:gd name="T13" fmla="*/ 0 h 176"/>
              <a:gd name="T14" fmla="*/ 170 w 176"/>
              <a:gd name="T15" fmla="*/ 0 h 176"/>
              <a:gd name="T16" fmla="*/ 176 w 176"/>
              <a:gd name="T17" fmla="*/ 6 h 176"/>
              <a:gd name="T18" fmla="*/ 176 w 176"/>
              <a:gd name="T19" fmla="*/ 127 h 176"/>
              <a:gd name="T20" fmla="*/ 170 w 176"/>
              <a:gd name="T21" fmla="*/ 132 h 176"/>
              <a:gd name="T22" fmla="*/ 154 w 176"/>
              <a:gd name="T23" fmla="*/ 132 h 176"/>
              <a:gd name="T24" fmla="*/ 154 w 176"/>
              <a:gd name="T25" fmla="*/ 171 h 176"/>
              <a:gd name="T26" fmla="*/ 150 w 176"/>
              <a:gd name="T27" fmla="*/ 176 h 176"/>
              <a:gd name="T28" fmla="*/ 148 w 176"/>
              <a:gd name="T29" fmla="*/ 176 h 176"/>
              <a:gd name="T30" fmla="*/ 11 w 176"/>
              <a:gd name="T31" fmla="*/ 121 h 176"/>
              <a:gd name="T32" fmla="*/ 104 w 176"/>
              <a:gd name="T33" fmla="*/ 121 h 176"/>
              <a:gd name="T34" fmla="*/ 108 w 176"/>
              <a:gd name="T35" fmla="*/ 123 h 176"/>
              <a:gd name="T36" fmla="*/ 143 w 176"/>
              <a:gd name="T37" fmla="*/ 158 h 176"/>
              <a:gd name="T38" fmla="*/ 143 w 176"/>
              <a:gd name="T39" fmla="*/ 127 h 176"/>
              <a:gd name="T40" fmla="*/ 148 w 176"/>
              <a:gd name="T41" fmla="*/ 121 h 176"/>
              <a:gd name="T42" fmla="*/ 165 w 176"/>
              <a:gd name="T43" fmla="*/ 121 h 176"/>
              <a:gd name="T44" fmla="*/ 165 w 176"/>
              <a:gd name="T45" fmla="*/ 11 h 176"/>
              <a:gd name="T46" fmla="*/ 11 w 176"/>
              <a:gd name="T47" fmla="*/ 11 h 176"/>
              <a:gd name="T48" fmla="*/ 11 w 176"/>
              <a:gd name="T49" fmla="*/ 12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76" h="176">
                <a:moveTo>
                  <a:pt x="148" y="176"/>
                </a:moveTo>
                <a:cubicBezTo>
                  <a:pt x="147" y="176"/>
                  <a:pt x="146" y="176"/>
                  <a:pt x="144" y="175"/>
                </a:cubicBezTo>
                <a:cubicBezTo>
                  <a:pt x="102" y="132"/>
                  <a:pt x="102" y="132"/>
                  <a:pt x="102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2" y="132"/>
                  <a:pt x="0" y="130"/>
                  <a:pt x="0" y="127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73" y="0"/>
                  <a:pt x="176" y="3"/>
                  <a:pt x="176" y="6"/>
                </a:cubicBezTo>
                <a:cubicBezTo>
                  <a:pt x="176" y="127"/>
                  <a:pt x="176" y="127"/>
                  <a:pt x="176" y="127"/>
                </a:cubicBezTo>
                <a:cubicBezTo>
                  <a:pt x="176" y="130"/>
                  <a:pt x="173" y="132"/>
                  <a:pt x="170" y="132"/>
                </a:cubicBezTo>
                <a:cubicBezTo>
                  <a:pt x="154" y="132"/>
                  <a:pt x="154" y="132"/>
                  <a:pt x="154" y="132"/>
                </a:cubicBezTo>
                <a:cubicBezTo>
                  <a:pt x="154" y="171"/>
                  <a:pt x="154" y="171"/>
                  <a:pt x="154" y="171"/>
                </a:cubicBezTo>
                <a:cubicBezTo>
                  <a:pt x="154" y="173"/>
                  <a:pt x="153" y="175"/>
                  <a:pt x="150" y="176"/>
                </a:cubicBezTo>
                <a:cubicBezTo>
                  <a:pt x="150" y="176"/>
                  <a:pt x="149" y="176"/>
                  <a:pt x="148" y="176"/>
                </a:cubicBezTo>
                <a:close/>
                <a:moveTo>
                  <a:pt x="11" y="121"/>
                </a:moveTo>
                <a:cubicBezTo>
                  <a:pt x="104" y="121"/>
                  <a:pt x="104" y="121"/>
                  <a:pt x="104" y="121"/>
                </a:cubicBezTo>
                <a:cubicBezTo>
                  <a:pt x="106" y="121"/>
                  <a:pt x="107" y="122"/>
                  <a:pt x="108" y="123"/>
                </a:cubicBezTo>
                <a:cubicBezTo>
                  <a:pt x="143" y="158"/>
                  <a:pt x="143" y="158"/>
                  <a:pt x="143" y="158"/>
                </a:cubicBezTo>
                <a:cubicBezTo>
                  <a:pt x="143" y="127"/>
                  <a:pt x="143" y="127"/>
                  <a:pt x="143" y="127"/>
                </a:cubicBezTo>
                <a:cubicBezTo>
                  <a:pt x="143" y="124"/>
                  <a:pt x="145" y="121"/>
                  <a:pt x="148" y="121"/>
                </a:cubicBezTo>
                <a:cubicBezTo>
                  <a:pt x="165" y="121"/>
                  <a:pt x="165" y="121"/>
                  <a:pt x="165" y="121"/>
                </a:cubicBezTo>
                <a:cubicBezTo>
                  <a:pt x="165" y="11"/>
                  <a:pt x="165" y="11"/>
                  <a:pt x="165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FF26B4CA-4BAA-4CFC-BB68-EDFB9D424171}"/>
              </a:ext>
            </a:extLst>
          </p:cNvPr>
          <p:cNvSpPr>
            <a:spLocks/>
          </p:cNvSpPr>
          <p:nvPr/>
        </p:nvSpPr>
        <p:spPr bwMode="auto">
          <a:xfrm>
            <a:off x="9144831" y="2068740"/>
            <a:ext cx="557620" cy="559448"/>
          </a:xfrm>
          <a:custGeom>
            <a:avLst/>
            <a:gdLst>
              <a:gd name="T0" fmla="*/ 27 w 176"/>
              <a:gd name="T1" fmla="*/ 176 h 176"/>
              <a:gd name="T2" fmla="*/ 25 w 176"/>
              <a:gd name="T3" fmla="*/ 176 h 176"/>
              <a:gd name="T4" fmla="*/ 22 w 176"/>
              <a:gd name="T5" fmla="*/ 171 h 176"/>
              <a:gd name="T6" fmla="*/ 22 w 176"/>
              <a:gd name="T7" fmla="*/ 132 h 176"/>
              <a:gd name="T8" fmla="*/ 5 w 176"/>
              <a:gd name="T9" fmla="*/ 132 h 176"/>
              <a:gd name="T10" fmla="*/ 0 w 176"/>
              <a:gd name="T11" fmla="*/ 127 h 176"/>
              <a:gd name="T12" fmla="*/ 0 w 176"/>
              <a:gd name="T13" fmla="*/ 6 h 176"/>
              <a:gd name="T14" fmla="*/ 5 w 176"/>
              <a:gd name="T15" fmla="*/ 0 h 176"/>
              <a:gd name="T16" fmla="*/ 93 w 176"/>
              <a:gd name="T17" fmla="*/ 0 h 176"/>
              <a:gd name="T18" fmla="*/ 99 w 176"/>
              <a:gd name="T19" fmla="*/ 6 h 176"/>
              <a:gd name="T20" fmla="*/ 93 w 176"/>
              <a:gd name="T21" fmla="*/ 11 h 176"/>
              <a:gd name="T22" fmla="*/ 11 w 176"/>
              <a:gd name="T23" fmla="*/ 11 h 176"/>
              <a:gd name="T24" fmla="*/ 11 w 176"/>
              <a:gd name="T25" fmla="*/ 121 h 176"/>
              <a:gd name="T26" fmla="*/ 27 w 176"/>
              <a:gd name="T27" fmla="*/ 121 h 176"/>
              <a:gd name="T28" fmla="*/ 33 w 176"/>
              <a:gd name="T29" fmla="*/ 127 h 176"/>
              <a:gd name="T30" fmla="*/ 33 w 176"/>
              <a:gd name="T31" fmla="*/ 158 h 176"/>
              <a:gd name="T32" fmla="*/ 67 w 176"/>
              <a:gd name="T33" fmla="*/ 123 h 176"/>
              <a:gd name="T34" fmla="*/ 71 w 176"/>
              <a:gd name="T35" fmla="*/ 121 h 176"/>
              <a:gd name="T36" fmla="*/ 165 w 176"/>
              <a:gd name="T37" fmla="*/ 121 h 176"/>
              <a:gd name="T38" fmla="*/ 165 w 176"/>
              <a:gd name="T39" fmla="*/ 72 h 176"/>
              <a:gd name="T40" fmla="*/ 170 w 176"/>
              <a:gd name="T41" fmla="*/ 66 h 176"/>
              <a:gd name="T42" fmla="*/ 176 w 176"/>
              <a:gd name="T43" fmla="*/ 72 h 176"/>
              <a:gd name="T44" fmla="*/ 176 w 176"/>
              <a:gd name="T45" fmla="*/ 127 h 176"/>
              <a:gd name="T46" fmla="*/ 170 w 176"/>
              <a:gd name="T47" fmla="*/ 132 h 176"/>
              <a:gd name="T48" fmla="*/ 74 w 176"/>
              <a:gd name="T49" fmla="*/ 132 h 176"/>
              <a:gd name="T50" fmla="*/ 31 w 176"/>
              <a:gd name="T51" fmla="*/ 175 h 176"/>
              <a:gd name="T52" fmla="*/ 27 w 176"/>
              <a:gd name="T5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6" h="176">
                <a:moveTo>
                  <a:pt x="27" y="176"/>
                </a:moveTo>
                <a:cubicBezTo>
                  <a:pt x="27" y="176"/>
                  <a:pt x="26" y="176"/>
                  <a:pt x="25" y="176"/>
                </a:cubicBezTo>
                <a:cubicBezTo>
                  <a:pt x="23" y="175"/>
                  <a:pt x="22" y="173"/>
                  <a:pt x="22" y="171"/>
                </a:cubicBezTo>
                <a:cubicBezTo>
                  <a:pt x="22" y="132"/>
                  <a:pt x="22" y="132"/>
                  <a:pt x="22" y="132"/>
                </a:cubicBezTo>
                <a:cubicBezTo>
                  <a:pt x="5" y="132"/>
                  <a:pt x="5" y="132"/>
                  <a:pt x="5" y="132"/>
                </a:cubicBezTo>
                <a:cubicBezTo>
                  <a:pt x="2" y="132"/>
                  <a:pt x="0" y="130"/>
                  <a:pt x="0" y="127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6" y="0"/>
                  <a:pt x="99" y="3"/>
                  <a:pt x="99" y="6"/>
                </a:cubicBezTo>
                <a:cubicBezTo>
                  <a:pt x="99" y="9"/>
                  <a:pt x="96" y="11"/>
                  <a:pt x="93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27" y="121"/>
                  <a:pt x="27" y="121"/>
                  <a:pt x="27" y="121"/>
                </a:cubicBezTo>
                <a:cubicBezTo>
                  <a:pt x="30" y="121"/>
                  <a:pt x="33" y="124"/>
                  <a:pt x="33" y="127"/>
                </a:cubicBezTo>
                <a:cubicBezTo>
                  <a:pt x="33" y="158"/>
                  <a:pt x="33" y="158"/>
                  <a:pt x="33" y="158"/>
                </a:cubicBezTo>
                <a:cubicBezTo>
                  <a:pt x="67" y="123"/>
                  <a:pt x="67" y="123"/>
                  <a:pt x="67" y="123"/>
                </a:cubicBezTo>
                <a:cubicBezTo>
                  <a:pt x="68" y="122"/>
                  <a:pt x="70" y="121"/>
                  <a:pt x="71" y="121"/>
                </a:cubicBezTo>
                <a:cubicBezTo>
                  <a:pt x="165" y="121"/>
                  <a:pt x="165" y="121"/>
                  <a:pt x="165" y="121"/>
                </a:cubicBezTo>
                <a:cubicBezTo>
                  <a:pt x="165" y="72"/>
                  <a:pt x="165" y="72"/>
                  <a:pt x="165" y="72"/>
                </a:cubicBezTo>
                <a:cubicBezTo>
                  <a:pt x="165" y="69"/>
                  <a:pt x="167" y="66"/>
                  <a:pt x="170" y="66"/>
                </a:cubicBezTo>
                <a:cubicBezTo>
                  <a:pt x="173" y="66"/>
                  <a:pt x="176" y="69"/>
                  <a:pt x="176" y="72"/>
                </a:cubicBezTo>
                <a:cubicBezTo>
                  <a:pt x="176" y="127"/>
                  <a:pt x="176" y="127"/>
                  <a:pt x="176" y="127"/>
                </a:cubicBezTo>
                <a:cubicBezTo>
                  <a:pt x="176" y="130"/>
                  <a:pt x="173" y="132"/>
                  <a:pt x="170" y="132"/>
                </a:cubicBezTo>
                <a:cubicBezTo>
                  <a:pt x="74" y="132"/>
                  <a:pt x="74" y="132"/>
                  <a:pt x="74" y="132"/>
                </a:cubicBezTo>
                <a:cubicBezTo>
                  <a:pt x="31" y="175"/>
                  <a:pt x="31" y="175"/>
                  <a:pt x="31" y="175"/>
                </a:cubicBezTo>
                <a:cubicBezTo>
                  <a:pt x="30" y="176"/>
                  <a:pt x="29" y="176"/>
                  <a:pt x="27" y="17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1AB60B-66D1-4F4D-8DB0-1B65ABF5570A}"/>
              </a:ext>
            </a:extLst>
          </p:cNvPr>
          <p:cNvGrpSpPr/>
          <p:nvPr/>
        </p:nvGrpSpPr>
        <p:grpSpPr>
          <a:xfrm>
            <a:off x="9148759" y="4273527"/>
            <a:ext cx="981775" cy="974463"/>
            <a:chOff x="9251931" y="3780990"/>
            <a:chExt cx="1039556" cy="1031814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D5CD07D6-9A8A-4E38-8AF1-5DC4BDD3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4222" y="3780990"/>
              <a:ext cx="265212" cy="255534"/>
            </a:xfrm>
            <a:custGeom>
              <a:avLst/>
              <a:gdLst>
                <a:gd name="T0" fmla="*/ 14 w 29"/>
                <a:gd name="T1" fmla="*/ 28 h 28"/>
                <a:gd name="T2" fmla="*/ 0 w 29"/>
                <a:gd name="T3" fmla="*/ 14 h 28"/>
                <a:gd name="T4" fmla="*/ 14 w 29"/>
                <a:gd name="T5" fmla="*/ 0 h 28"/>
                <a:gd name="T6" fmla="*/ 29 w 29"/>
                <a:gd name="T7" fmla="*/ 14 h 28"/>
                <a:gd name="T8" fmla="*/ 14 w 29"/>
                <a:gd name="T9" fmla="*/ 28 h 28"/>
                <a:gd name="T10" fmla="*/ 14 w 29"/>
                <a:gd name="T11" fmla="*/ 4 h 28"/>
                <a:gd name="T12" fmla="*/ 5 w 29"/>
                <a:gd name="T13" fmla="*/ 14 h 28"/>
                <a:gd name="T14" fmla="*/ 14 w 29"/>
                <a:gd name="T15" fmla="*/ 23 h 28"/>
                <a:gd name="T16" fmla="*/ 24 w 29"/>
                <a:gd name="T17" fmla="*/ 14 h 28"/>
                <a:gd name="T18" fmla="*/ 14 w 29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28">
                  <a:moveTo>
                    <a:pt x="14" y="28"/>
                  </a:move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5" y="9"/>
                    <a:pt x="5" y="14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20" y="23"/>
                    <a:pt x="24" y="19"/>
                    <a:pt x="24" y="14"/>
                  </a:cubicBezTo>
                  <a:cubicBezTo>
                    <a:pt x="24" y="9"/>
                    <a:pt x="20" y="4"/>
                    <a:pt x="1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9F4B8E59-6B3B-4877-BA61-91FC2BCFE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2975" y="3780990"/>
              <a:ext cx="255533" cy="255534"/>
            </a:xfrm>
            <a:custGeom>
              <a:avLst/>
              <a:gdLst>
                <a:gd name="T0" fmla="*/ 14 w 28"/>
                <a:gd name="T1" fmla="*/ 28 h 28"/>
                <a:gd name="T2" fmla="*/ 0 w 28"/>
                <a:gd name="T3" fmla="*/ 14 h 28"/>
                <a:gd name="T4" fmla="*/ 14 w 28"/>
                <a:gd name="T5" fmla="*/ 0 h 28"/>
                <a:gd name="T6" fmla="*/ 28 w 28"/>
                <a:gd name="T7" fmla="*/ 14 h 28"/>
                <a:gd name="T8" fmla="*/ 14 w 28"/>
                <a:gd name="T9" fmla="*/ 28 h 28"/>
                <a:gd name="T10" fmla="*/ 14 w 28"/>
                <a:gd name="T11" fmla="*/ 4 h 28"/>
                <a:gd name="T12" fmla="*/ 5 w 28"/>
                <a:gd name="T13" fmla="*/ 14 h 28"/>
                <a:gd name="T14" fmla="*/ 14 w 28"/>
                <a:gd name="T15" fmla="*/ 23 h 28"/>
                <a:gd name="T16" fmla="*/ 24 w 28"/>
                <a:gd name="T17" fmla="*/ 14 h 28"/>
                <a:gd name="T18" fmla="*/ 14 w 28"/>
                <a:gd name="T1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6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lose/>
                  <a:moveTo>
                    <a:pt x="14" y="4"/>
                  </a:moveTo>
                  <a:cubicBezTo>
                    <a:pt x="9" y="4"/>
                    <a:pt x="5" y="9"/>
                    <a:pt x="5" y="14"/>
                  </a:cubicBezTo>
                  <a:cubicBezTo>
                    <a:pt x="5" y="19"/>
                    <a:pt x="9" y="23"/>
                    <a:pt x="14" y="23"/>
                  </a:cubicBezTo>
                  <a:cubicBezTo>
                    <a:pt x="19" y="23"/>
                    <a:pt x="24" y="19"/>
                    <a:pt x="24" y="14"/>
                  </a:cubicBezTo>
                  <a:cubicBezTo>
                    <a:pt x="24" y="9"/>
                    <a:pt x="19" y="4"/>
                    <a:pt x="1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B2AB237D-9A28-4105-9D7F-DA6F0EAA8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735" y="4036524"/>
              <a:ext cx="218752" cy="392980"/>
            </a:xfrm>
            <a:custGeom>
              <a:avLst/>
              <a:gdLst>
                <a:gd name="T0" fmla="*/ 21 w 24"/>
                <a:gd name="T1" fmla="*/ 43 h 43"/>
                <a:gd name="T2" fmla="*/ 20 w 24"/>
                <a:gd name="T3" fmla="*/ 42 h 43"/>
                <a:gd name="T4" fmla="*/ 1 w 24"/>
                <a:gd name="T5" fmla="*/ 27 h 43"/>
                <a:gd name="T6" fmla="*/ 1 w 24"/>
                <a:gd name="T7" fmla="*/ 24 h 43"/>
                <a:gd name="T8" fmla="*/ 4 w 24"/>
                <a:gd name="T9" fmla="*/ 23 h 43"/>
                <a:gd name="T10" fmla="*/ 19 w 24"/>
                <a:gd name="T11" fmla="*/ 35 h 43"/>
                <a:gd name="T12" fmla="*/ 19 w 24"/>
                <a:gd name="T13" fmla="*/ 7 h 43"/>
                <a:gd name="T14" fmla="*/ 4 w 24"/>
                <a:gd name="T15" fmla="*/ 19 h 43"/>
                <a:gd name="T16" fmla="*/ 1 w 24"/>
                <a:gd name="T17" fmla="*/ 19 h 43"/>
                <a:gd name="T18" fmla="*/ 1 w 24"/>
                <a:gd name="T19" fmla="*/ 16 h 43"/>
                <a:gd name="T20" fmla="*/ 20 w 24"/>
                <a:gd name="T21" fmla="*/ 1 h 43"/>
                <a:gd name="T22" fmla="*/ 23 w 24"/>
                <a:gd name="T23" fmla="*/ 0 h 43"/>
                <a:gd name="T24" fmla="*/ 24 w 24"/>
                <a:gd name="T25" fmla="*/ 2 h 43"/>
                <a:gd name="T26" fmla="*/ 24 w 24"/>
                <a:gd name="T27" fmla="*/ 40 h 43"/>
                <a:gd name="T28" fmla="*/ 23 w 24"/>
                <a:gd name="T29" fmla="*/ 42 h 43"/>
                <a:gd name="T30" fmla="*/ 21 w 24"/>
                <a:gd name="T3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43">
                  <a:moveTo>
                    <a:pt x="21" y="43"/>
                  </a:moveTo>
                  <a:cubicBezTo>
                    <a:pt x="21" y="43"/>
                    <a:pt x="20" y="43"/>
                    <a:pt x="20" y="42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2" y="23"/>
                    <a:pt x="3" y="23"/>
                    <a:pt x="4" y="23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41"/>
                    <a:pt x="23" y="42"/>
                    <a:pt x="23" y="42"/>
                  </a:cubicBezTo>
                  <a:cubicBezTo>
                    <a:pt x="22" y="43"/>
                    <a:pt x="22" y="43"/>
                    <a:pt x="2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E66F1BDB-64F0-41A7-ACF9-0C94E52327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4969" y="4127508"/>
              <a:ext cx="172291" cy="211009"/>
            </a:xfrm>
            <a:custGeom>
              <a:avLst/>
              <a:gdLst>
                <a:gd name="T0" fmla="*/ 17 w 19"/>
                <a:gd name="T1" fmla="*/ 23 h 23"/>
                <a:gd name="T2" fmla="*/ 2 w 19"/>
                <a:gd name="T3" fmla="*/ 23 h 23"/>
                <a:gd name="T4" fmla="*/ 0 w 19"/>
                <a:gd name="T5" fmla="*/ 21 h 23"/>
                <a:gd name="T6" fmla="*/ 0 w 19"/>
                <a:gd name="T7" fmla="*/ 2 h 23"/>
                <a:gd name="T8" fmla="*/ 2 w 19"/>
                <a:gd name="T9" fmla="*/ 0 h 23"/>
                <a:gd name="T10" fmla="*/ 17 w 19"/>
                <a:gd name="T11" fmla="*/ 0 h 23"/>
                <a:gd name="T12" fmla="*/ 19 w 19"/>
                <a:gd name="T13" fmla="*/ 2 h 23"/>
                <a:gd name="T14" fmla="*/ 19 w 19"/>
                <a:gd name="T15" fmla="*/ 21 h 23"/>
                <a:gd name="T16" fmla="*/ 17 w 19"/>
                <a:gd name="T17" fmla="*/ 23 h 23"/>
                <a:gd name="T18" fmla="*/ 5 w 19"/>
                <a:gd name="T19" fmla="*/ 19 h 23"/>
                <a:gd name="T20" fmla="*/ 14 w 19"/>
                <a:gd name="T21" fmla="*/ 19 h 23"/>
                <a:gd name="T22" fmla="*/ 14 w 19"/>
                <a:gd name="T23" fmla="*/ 4 h 23"/>
                <a:gd name="T24" fmla="*/ 5 w 19"/>
                <a:gd name="T25" fmla="*/ 4 h 23"/>
                <a:gd name="T26" fmla="*/ 5 w 19"/>
                <a:gd name="T27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23">
                  <a:moveTo>
                    <a:pt x="17" y="23"/>
                  </a:moveTo>
                  <a:cubicBezTo>
                    <a:pt x="2" y="23"/>
                    <a:pt x="2" y="23"/>
                    <a:pt x="2" y="23"/>
                  </a:cubicBezTo>
                  <a:cubicBezTo>
                    <a:pt x="1" y="23"/>
                    <a:pt x="0" y="22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8" y="23"/>
                    <a:pt x="17" y="23"/>
                  </a:cubicBezTo>
                  <a:close/>
                  <a:moveTo>
                    <a:pt x="5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F6519E18-0D7F-43F5-8CB6-FFB81B409F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51931" y="4081048"/>
              <a:ext cx="127767" cy="301994"/>
            </a:xfrm>
            <a:custGeom>
              <a:avLst/>
              <a:gdLst>
                <a:gd name="T0" fmla="*/ 12 w 14"/>
                <a:gd name="T1" fmla="*/ 33 h 33"/>
                <a:gd name="T2" fmla="*/ 3 w 14"/>
                <a:gd name="T3" fmla="*/ 33 h 33"/>
                <a:gd name="T4" fmla="*/ 0 w 14"/>
                <a:gd name="T5" fmla="*/ 31 h 33"/>
                <a:gd name="T6" fmla="*/ 0 w 14"/>
                <a:gd name="T7" fmla="*/ 2 h 33"/>
                <a:gd name="T8" fmla="*/ 3 w 14"/>
                <a:gd name="T9" fmla="*/ 0 h 33"/>
                <a:gd name="T10" fmla="*/ 12 w 14"/>
                <a:gd name="T11" fmla="*/ 0 h 33"/>
                <a:gd name="T12" fmla="*/ 14 w 14"/>
                <a:gd name="T13" fmla="*/ 2 h 33"/>
                <a:gd name="T14" fmla="*/ 14 w 14"/>
                <a:gd name="T15" fmla="*/ 31 h 33"/>
                <a:gd name="T16" fmla="*/ 12 w 14"/>
                <a:gd name="T17" fmla="*/ 33 h 33"/>
                <a:gd name="T18" fmla="*/ 5 w 14"/>
                <a:gd name="T19" fmla="*/ 28 h 33"/>
                <a:gd name="T20" fmla="*/ 10 w 14"/>
                <a:gd name="T21" fmla="*/ 28 h 33"/>
                <a:gd name="T22" fmla="*/ 10 w 14"/>
                <a:gd name="T23" fmla="*/ 5 h 33"/>
                <a:gd name="T24" fmla="*/ 5 w 14"/>
                <a:gd name="T25" fmla="*/ 5 h 33"/>
                <a:gd name="T26" fmla="*/ 5 w 14"/>
                <a:gd name="T27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33">
                  <a:moveTo>
                    <a:pt x="12" y="3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1"/>
                    <a:pt x="14" y="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2"/>
                    <a:pt x="13" y="33"/>
                    <a:pt x="12" y="33"/>
                  </a:cubicBezTo>
                  <a:close/>
                  <a:moveTo>
                    <a:pt x="5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A9C5F13-BD5B-454E-8363-8AF7A3FF2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42916" y="3990063"/>
              <a:ext cx="646577" cy="476222"/>
            </a:xfrm>
            <a:custGeom>
              <a:avLst/>
              <a:gdLst>
                <a:gd name="T0" fmla="*/ 68 w 71"/>
                <a:gd name="T1" fmla="*/ 52 h 52"/>
                <a:gd name="T2" fmla="*/ 2 w 71"/>
                <a:gd name="T3" fmla="*/ 52 h 52"/>
                <a:gd name="T4" fmla="*/ 0 w 71"/>
                <a:gd name="T5" fmla="*/ 50 h 52"/>
                <a:gd name="T6" fmla="*/ 0 w 71"/>
                <a:gd name="T7" fmla="*/ 3 h 52"/>
                <a:gd name="T8" fmla="*/ 2 w 71"/>
                <a:gd name="T9" fmla="*/ 0 h 52"/>
                <a:gd name="T10" fmla="*/ 68 w 71"/>
                <a:gd name="T11" fmla="*/ 0 h 52"/>
                <a:gd name="T12" fmla="*/ 71 w 71"/>
                <a:gd name="T13" fmla="*/ 3 h 52"/>
                <a:gd name="T14" fmla="*/ 71 w 71"/>
                <a:gd name="T15" fmla="*/ 50 h 52"/>
                <a:gd name="T16" fmla="*/ 68 w 71"/>
                <a:gd name="T17" fmla="*/ 52 h 52"/>
                <a:gd name="T18" fmla="*/ 4 w 71"/>
                <a:gd name="T19" fmla="*/ 48 h 52"/>
                <a:gd name="T20" fmla="*/ 66 w 71"/>
                <a:gd name="T21" fmla="*/ 48 h 52"/>
                <a:gd name="T22" fmla="*/ 66 w 71"/>
                <a:gd name="T23" fmla="*/ 5 h 52"/>
                <a:gd name="T24" fmla="*/ 4 w 71"/>
                <a:gd name="T25" fmla="*/ 5 h 52"/>
                <a:gd name="T26" fmla="*/ 4 w 71"/>
                <a:gd name="T27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52">
                  <a:moveTo>
                    <a:pt x="68" y="52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0" y="51"/>
                    <a:pt x="0" y="5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1" y="1"/>
                    <a:pt x="71" y="3"/>
                  </a:cubicBezTo>
                  <a:cubicBezTo>
                    <a:pt x="71" y="50"/>
                    <a:pt x="71" y="50"/>
                    <a:pt x="71" y="50"/>
                  </a:cubicBezTo>
                  <a:cubicBezTo>
                    <a:pt x="71" y="51"/>
                    <a:pt x="70" y="52"/>
                    <a:pt x="68" y="52"/>
                  </a:cubicBezTo>
                  <a:close/>
                  <a:moveTo>
                    <a:pt x="4" y="48"/>
                  </a:moveTo>
                  <a:cubicBezTo>
                    <a:pt x="66" y="48"/>
                    <a:pt x="66" y="48"/>
                    <a:pt x="66" y="48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C8648C5-174F-4218-A3C0-D61C530A9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0683" y="4419824"/>
              <a:ext cx="218752" cy="392980"/>
            </a:xfrm>
            <a:custGeom>
              <a:avLst/>
              <a:gdLst>
                <a:gd name="T0" fmla="*/ 2 w 24"/>
                <a:gd name="T1" fmla="*/ 43 h 43"/>
                <a:gd name="T2" fmla="*/ 1 w 24"/>
                <a:gd name="T3" fmla="*/ 43 h 43"/>
                <a:gd name="T4" fmla="*/ 0 w 24"/>
                <a:gd name="T5" fmla="*/ 40 h 43"/>
                <a:gd name="T6" fmla="*/ 19 w 24"/>
                <a:gd name="T7" fmla="*/ 2 h 43"/>
                <a:gd name="T8" fmla="*/ 22 w 24"/>
                <a:gd name="T9" fmla="*/ 1 h 43"/>
                <a:gd name="T10" fmla="*/ 23 w 24"/>
                <a:gd name="T11" fmla="*/ 4 h 43"/>
                <a:gd name="T12" fmla="*/ 4 w 24"/>
                <a:gd name="T13" fmla="*/ 42 h 43"/>
                <a:gd name="T14" fmla="*/ 2 w 24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3">
                  <a:moveTo>
                    <a:pt x="2" y="43"/>
                  </a:moveTo>
                  <a:cubicBezTo>
                    <a:pt x="2" y="43"/>
                    <a:pt x="2" y="43"/>
                    <a:pt x="1" y="43"/>
                  </a:cubicBezTo>
                  <a:cubicBezTo>
                    <a:pt x="0" y="42"/>
                    <a:pt x="0" y="41"/>
                    <a:pt x="0" y="4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1"/>
                    <a:pt x="21" y="0"/>
                    <a:pt x="22" y="1"/>
                  </a:cubicBezTo>
                  <a:cubicBezTo>
                    <a:pt x="23" y="2"/>
                    <a:pt x="24" y="3"/>
                    <a:pt x="23" y="4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3"/>
                    <a:pt x="3" y="43"/>
                    <a:pt x="2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BF6A6969-DF35-42F3-A355-7D55E46C3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2975" y="4419824"/>
              <a:ext cx="218752" cy="392980"/>
            </a:xfrm>
            <a:custGeom>
              <a:avLst/>
              <a:gdLst>
                <a:gd name="T0" fmla="*/ 21 w 24"/>
                <a:gd name="T1" fmla="*/ 43 h 43"/>
                <a:gd name="T2" fmla="*/ 19 w 24"/>
                <a:gd name="T3" fmla="*/ 42 h 43"/>
                <a:gd name="T4" fmla="*/ 0 w 24"/>
                <a:gd name="T5" fmla="*/ 4 h 43"/>
                <a:gd name="T6" fmla="*/ 1 w 24"/>
                <a:gd name="T7" fmla="*/ 1 h 43"/>
                <a:gd name="T8" fmla="*/ 4 w 24"/>
                <a:gd name="T9" fmla="*/ 2 h 43"/>
                <a:gd name="T10" fmla="*/ 23 w 24"/>
                <a:gd name="T11" fmla="*/ 40 h 43"/>
                <a:gd name="T12" fmla="*/ 22 w 24"/>
                <a:gd name="T13" fmla="*/ 43 h 43"/>
                <a:gd name="T14" fmla="*/ 21 w 24"/>
                <a:gd name="T1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3">
                  <a:moveTo>
                    <a:pt x="21" y="43"/>
                  </a:moveTo>
                  <a:cubicBezTo>
                    <a:pt x="20" y="43"/>
                    <a:pt x="19" y="43"/>
                    <a:pt x="19" y="4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4" y="41"/>
                    <a:pt x="23" y="42"/>
                    <a:pt x="22" y="43"/>
                  </a:cubicBezTo>
                  <a:cubicBezTo>
                    <a:pt x="22" y="43"/>
                    <a:pt x="22" y="43"/>
                    <a:pt x="21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375939C1-0200-4A4F-8FA5-F010A4812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2975" y="4429502"/>
              <a:ext cx="46461" cy="383300"/>
            </a:xfrm>
            <a:custGeom>
              <a:avLst/>
              <a:gdLst>
                <a:gd name="T0" fmla="*/ 2 w 5"/>
                <a:gd name="T1" fmla="*/ 42 h 42"/>
                <a:gd name="T2" fmla="*/ 0 w 5"/>
                <a:gd name="T3" fmla="*/ 40 h 42"/>
                <a:gd name="T4" fmla="*/ 0 w 5"/>
                <a:gd name="T5" fmla="*/ 2 h 42"/>
                <a:gd name="T6" fmla="*/ 2 w 5"/>
                <a:gd name="T7" fmla="*/ 0 h 42"/>
                <a:gd name="T8" fmla="*/ 5 w 5"/>
                <a:gd name="T9" fmla="*/ 2 h 42"/>
                <a:gd name="T10" fmla="*/ 5 w 5"/>
                <a:gd name="T11" fmla="*/ 40 h 42"/>
                <a:gd name="T12" fmla="*/ 2 w 5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2">
                  <a:moveTo>
                    <a:pt x="2" y="42"/>
                  </a:moveTo>
                  <a:cubicBezTo>
                    <a:pt x="1" y="42"/>
                    <a:pt x="0" y="41"/>
                    <a:pt x="0" y="4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1"/>
                    <a:pt x="4" y="42"/>
                    <a:pt x="2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DFDEA7A4-EDAB-4AF5-ACEB-64D2F71C8A8F}"/>
              </a:ext>
            </a:extLst>
          </p:cNvPr>
          <p:cNvSpPr/>
          <p:nvPr/>
        </p:nvSpPr>
        <p:spPr>
          <a:xfrm>
            <a:off x="641533" y="364366"/>
            <a:ext cx="10908935" cy="1081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A </a:t>
            </a:r>
            <a:r>
              <a:rPr lang="en-US" sz="2000" i="1" dirty="0">
                <a:solidFill>
                  <a:schemeClr val="bg1"/>
                </a:solidFill>
              </a:rPr>
              <a:t>MLA International Bibliography</a:t>
            </a: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pt-BR" sz="2000" dirty="0">
                <a:solidFill>
                  <a:schemeClr val="bg1"/>
                </a:solidFill>
              </a:rPr>
              <a:t>contém informações bibliográficas detalhadas sobre publicações acadêmicas de todo o mundo e sobre uma ampla gama de tópicos, incluindo o ensino de nível superior nessas disciplinas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99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F61802-FD43-4E81-98CF-493B7CB2C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9052" r="2656" b="4682"/>
          <a:stretch/>
        </p:blipFill>
        <p:spPr>
          <a:xfrm>
            <a:off x="323776" y="323777"/>
            <a:ext cx="11544446" cy="61989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649624A-3593-451E-B20D-5ACFCAEBC5FA}"/>
              </a:ext>
            </a:extLst>
          </p:cNvPr>
          <p:cNvSpPr/>
          <p:nvPr/>
        </p:nvSpPr>
        <p:spPr>
          <a:xfrm>
            <a:off x="323777" y="305624"/>
            <a:ext cx="11544445" cy="621709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4CC30F-9DB5-4B75-9C6F-6EB8B2C8BE7C}"/>
              </a:ext>
            </a:extLst>
          </p:cNvPr>
          <p:cNvSpPr/>
          <p:nvPr/>
        </p:nvSpPr>
        <p:spPr>
          <a:xfrm>
            <a:off x="323777" y="312274"/>
            <a:ext cx="5030990" cy="6210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44902FA-EC38-4046-83AE-881AB35D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99"/>
            <a:ext cx="10515600" cy="102371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i="1" dirty="0">
                <a:solidFill>
                  <a:schemeClr val="bg1"/>
                </a:solidFill>
              </a:rPr>
              <a:t>MLA International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Bibliography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Inclui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5E8C9C-9333-4353-92CC-99AB9851B314}"/>
              </a:ext>
            </a:extLst>
          </p:cNvPr>
          <p:cNvSpPr/>
          <p:nvPr/>
        </p:nvSpPr>
        <p:spPr>
          <a:xfrm>
            <a:off x="5645918" y="78936"/>
            <a:ext cx="3654176" cy="36541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2800" dirty="0">
                <a:solidFill>
                  <a:schemeClr val="accent1"/>
                </a:solidFill>
              </a:rPr>
              <a:t>Um registro de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estudos acadêmicos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desde o início do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século XX até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o presente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A94DAC-6588-4CB6-B5B3-5694A2A76B2B}"/>
              </a:ext>
            </a:extLst>
          </p:cNvPr>
          <p:cNvSpPr/>
          <p:nvPr/>
        </p:nvSpPr>
        <p:spPr>
          <a:xfrm>
            <a:off x="2645046" y="2289076"/>
            <a:ext cx="4282267" cy="42822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2.8 </a:t>
            </a:r>
            <a:r>
              <a:rPr lang="en-US" sz="2800" dirty="0" err="1">
                <a:solidFill>
                  <a:schemeClr val="accent1"/>
                </a:solidFill>
              </a:rPr>
              <a:t>milhões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pt-BR" sz="2800" dirty="0">
                <a:solidFill>
                  <a:schemeClr val="accent1"/>
                </a:solidFill>
              </a:rPr>
              <a:t>citações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bibliográficas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detalhadas, </a:t>
            </a: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cobrindo mais de</a:t>
            </a:r>
          </a:p>
          <a:p>
            <a:pPr algn="ctr"/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6.000 </a:t>
            </a: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periódicos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 e </a:t>
            </a:r>
          </a:p>
          <a:p>
            <a:pPr algn="ctr"/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séries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 de </a:t>
            </a: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livros</a:t>
            </a:r>
            <a:endParaRPr lang="en-US" sz="2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A8D91F-9C42-4E34-BFCB-0379D9E4E428}"/>
              </a:ext>
            </a:extLst>
          </p:cNvPr>
          <p:cNvSpPr/>
          <p:nvPr/>
        </p:nvSpPr>
        <p:spPr>
          <a:xfrm>
            <a:off x="8276906" y="2111552"/>
            <a:ext cx="3400989" cy="340098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Indexação</a:t>
            </a:r>
            <a:b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especializada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pela </a:t>
            </a:r>
            <a:r>
              <a:rPr lang="en-US" sz="2800" dirty="0" err="1">
                <a:solidFill>
                  <a:schemeClr val="accent1"/>
                </a:solidFill>
              </a:rPr>
              <a:t>equipe</a:t>
            </a:r>
            <a:r>
              <a:rPr lang="en-US" sz="2800" dirty="0">
                <a:solidFill>
                  <a:schemeClr val="accent1"/>
                </a:solidFill>
              </a:rPr>
              <a:t> da </a:t>
            </a:r>
          </a:p>
          <a:p>
            <a:pPr algn="ctr"/>
            <a:r>
              <a:rPr lang="en-US" sz="2800" dirty="0">
                <a:solidFill>
                  <a:schemeClr val="accent1"/>
                </a:solidFill>
              </a:rPr>
              <a:t>MLA e </a:t>
            </a:r>
            <a:r>
              <a:rPr lang="en-US" sz="2800" dirty="0" err="1">
                <a:solidFill>
                  <a:schemeClr val="accent1"/>
                </a:solidFill>
              </a:rPr>
              <a:t>estudiosos</a:t>
            </a:r>
            <a:endParaRPr lang="en-US" sz="2800" dirty="0">
              <a:solidFill>
                <a:schemeClr val="accent1"/>
              </a:solidFill>
            </a:endParaRPr>
          </a:p>
          <a:p>
            <a:pPr algn="ctr"/>
            <a:r>
              <a:rPr lang="pt-BR" sz="2800" dirty="0">
                <a:solidFill>
                  <a:schemeClr val="accent1"/>
                </a:solidFill>
              </a:rPr>
              <a:t>c</a:t>
            </a:r>
            <a:r>
              <a:rPr lang="en-US" sz="2800" dirty="0" err="1">
                <a:solidFill>
                  <a:schemeClr val="accent1"/>
                </a:solidFill>
              </a:rPr>
              <a:t>olaboradores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2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262E3-A089-407B-A3B0-FE78AC0E1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9052" r="2656" b="4682"/>
          <a:stretch/>
        </p:blipFill>
        <p:spPr>
          <a:xfrm>
            <a:off x="323776" y="323777"/>
            <a:ext cx="11544446" cy="61989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83777CE-236B-4261-94CC-A96181D9AACE}"/>
              </a:ext>
            </a:extLst>
          </p:cNvPr>
          <p:cNvSpPr/>
          <p:nvPr/>
        </p:nvSpPr>
        <p:spPr>
          <a:xfrm>
            <a:off x="323777" y="305624"/>
            <a:ext cx="11544445" cy="621709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C96815-9956-4F12-B1B2-5A18BBD88D01}"/>
              </a:ext>
            </a:extLst>
          </p:cNvPr>
          <p:cNvSpPr/>
          <p:nvPr/>
        </p:nvSpPr>
        <p:spPr>
          <a:xfrm>
            <a:off x="323777" y="312274"/>
            <a:ext cx="5030990" cy="6210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44902FA-EC38-4046-83AE-881AB35D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099"/>
            <a:ext cx="10515600" cy="102371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i="1" dirty="0">
                <a:solidFill>
                  <a:schemeClr val="bg1"/>
                </a:solidFill>
              </a:rPr>
              <a:t>MLA International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Bibliography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accent1">
                    <a:lumMod val="25000"/>
                    <a:lumOff val="75000"/>
                  </a:schemeClr>
                </a:solidFill>
              </a:rPr>
              <a:t>Inclui</a:t>
            </a:r>
            <a:r>
              <a:rPr lang="en-US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5E8C9C-9333-4353-92CC-99AB9851B314}"/>
              </a:ext>
            </a:extLst>
          </p:cNvPr>
          <p:cNvSpPr/>
          <p:nvPr/>
        </p:nvSpPr>
        <p:spPr>
          <a:xfrm>
            <a:off x="7512618" y="242708"/>
            <a:ext cx="4238103" cy="423810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MLA Thesaurus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que atualmente </a:t>
            </a:r>
            <a:br>
              <a:rPr lang="pt-BR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contém mais de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68.000 </a:t>
            </a: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termos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 e</a:t>
            </a:r>
            <a:b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520.000 </a:t>
            </a: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nomes</a:t>
            </a:r>
            <a:endParaRPr lang="en-US" sz="2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FA94DAC-6588-4CB6-B5B3-5694A2A76B2B}"/>
              </a:ext>
            </a:extLst>
          </p:cNvPr>
          <p:cNvSpPr/>
          <p:nvPr/>
        </p:nvSpPr>
        <p:spPr>
          <a:xfrm>
            <a:off x="3144795" y="1691153"/>
            <a:ext cx="4861223" cy="48612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</a:rPr>
              <a:t>MLA Directory </a:t>
            </a:r>
            <a:br>
              <a:rPr lang="en-US" sz="2800" b="1" i="1" dirty="0">
                <a:solidFill>
                  <a:schemeClr val="accent1"/>
                </a:solidFill>
              </a:rPr>
            </a:br>
            <a:r>
              <a:rPr lang="en-US" sz="2800" b="1" i="1" dirty="0">
                <a:solidFill>
                  <a:schemeClr val="accent1"/>
                </a:solidFill>
              </a:rPr>
              <a:t>of Periodicals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com registros detalhados </a:t>
            </a:r>
            <a:br>
              <a:rPr lang="pt-BR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das revistas e séries de </a:t>
            </a:r>
            <a:br>
              <a:rPr lang="pt-BR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livros publicados nas </a:t>
            </a:r>
            <a:br>
              <a:rPr lang="pt-BR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áreas de cobertura </a:t>
            </a:r>
            <a:br>
              <a:rPr lang="pt-BR" sz="2800" dirty="0">
                <a:solidFill>
                  <a:schemeClr val="accent1"/>
                </a:solidFill>
              </a:rPr>
            </a:br>
            <a:r>
              <a:rPr lang="pt-BR" sz="2800" dirty="0">
                <a:solidFill>
                  <a:schemeClr val="accent1"/>
                </a:solidFill>
              </a:rPr>
              <a:t>da bibliografia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Indexação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 de </a:t>
            </a:r>
            <a:r>
              <a:rPr lang="en-US" sz="28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assuntos</a:t>
            </a:r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 da </a:t>
            </a:r>
            <a:r>
              <a:rPr lang="en-US" sz="2800" i="1" dirty="0"/>
              <a:t>MLA International Bibliography</a:t>
            </a:r>
            <a:endParaRPr lang="en-US" sz="2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CB67D0-B3EB-4CC6-A9E9-0C2B6B690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980"/>
            <a:ext cx="10515600" cy="3049201"/>
          </a:xfrm>
        </p:spPr>
        <p:txBody>
          <a:bodyPr/>
          <a:lstStyle/>
          <a:p>
            <a:r>
              <a:rPr lang="pt-BR" dirty="0"/>
              <a:t>Os materiais são indexados por especialistas da equipe do MLA e por pesquisadores contribuidores</a:t>
            </a:r>
          </a:p>
          <a:p>
            <a:r>
              <a:rPr lang="pt-BR" dirty="0"/>
              <a:t>Os nomes de assuntos de alto nível classificam a publicação na área de assunto geral que a mesma abrange</a:t>
            </a:r>
            <a:endParaRPr lang="en-US" dirty="0"/>
          </a:p>
          <a:p>
            <a:pPr marL="0" indent="0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Termos adicionais identificam os </a:t>
            </a:r>
            <a:br>
              <a:rPr lang="pt-BR" sz="2400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pt-BR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tópicos específicos discutidos, incluindo:</a:t>
            </a:r>
            <a:endParaRPr lang="en-US" sz="24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A7F9875-4CE3-4E68-B9E0-4AC483498BC5}"/>
              </a:ext>
            </a:extLst>
          </p:cNvPr>
          <p:cNvSpPr txBox="1">
            <a:spLocks/>
          </p:cNvSpPr>
          <p:nvPr/>
        </p:nvSpPr>
        <p:spPr>
          <a:xfrm>
            <a:off x="838200" y="4816115"/>
            <a:ext cx="2483600" cy="1728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en-US" sz="2000" dirty="0" err="1"/>
              <a:t>gêneros</a:t>
            </a:r>
            <a:endParaRPr lang="en-US" sz="2000" dirty="0"/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en-US" sz="2000" dirty="0" err="1"/>
              <a:t>línguas</a:t>
            </a:r>
            <a:endParaRPr lang="en-US" sz="2000" dirty="0"/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en-US" sz="2000" dirty="0" err="1"/>
              <a:t>nomes</a:t>
            </a:r>
            <a:r>
              <a:rPr lang="en-US" sz="2000" dirty="0"/>
              <a:t> </a:t>
            </a:r>
            <a:r>
              <a:rPr lang="en-US" sz="2000" dirty="0" err="1"/>
              <a:t>pessoais</a:t>
            </a:r>
            <a:endParaRPr lang="en-US" sz="2000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8609EA40-7ABA-4BAD-A9C0-5A69B3D75ED0}"/>
              </a:ext>
            </a:extLst>
          </p:cNvPr>
          <p:cNvSpPr txBox="1">
            <a:spLocks/>
          </p:cNvSpPr>
          <p:nvPr/>
        </p:nvSpPr>
        <p:spPr>
          <a:xfrm>
            <a:off x="3321800" y="4816115"/>
            <a:ext cx="4960352" cy="1728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fontes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características estilísticas e estruturais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temas</a:t>
            </a:r>
            <a:endParaRPr lang="en-US" sz="2000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10DF55E-9A49-42E0-A2FD-9F1CB2A6D66D}"/>
              </a:ext>
            </a:extLst>
          </p:cNvPr>
          <p:cNvSpPr txBox="1">
            <a:spLocks/>
          </p:cNvSpPr>
          <p:nvPr/>
        </p:nvSpPr>
        <p:spPr>
          <a:xfrm>
            <a:off x="8429295" y="4816115"/>
            <a:ext cx="3330583" cy="1728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teorias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títulos de obras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−"/>
            </a:pPr>
            <a:r>
              <a:rPr lang="pt-BR" sz="2000" dirty="0"/>
              <a:t>e outros tópicos relacionados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3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B1F6A4-9BAB-464F-96B0-C29E1EE97042}"/>
              </a:ext>
            </a:extLst>
          </p:cNvPr>
          <p:cNvSpPr/>
          <p:nvPr/>
        </p:nvSpPr>
        <p:spPr>
          <a:xfrm>
            <a:off x="323778" y="1696061"/>
            <a:ext cx="11544444" cy="4838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0B09095-7EE9-4212-B504-685652BA8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4728" r="2656" b="4715"/>
          <a:stretch/>
        </p:blipFill>
        <p:spPr>
          <a:xfrm>
            <a:off x="323778" y="1696062"/>
            <a:ext cx="11544444" cy="483816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BC928E-6BB1-430E-B840-89979206936F}"/>
              </a:ext>
            </a:extLst>
          </p:cNvPr>
          <p:cNvSpPr/>
          <p:nvPr/>
        </p:nvSpPr>
        <p:spPr>
          <a:xfrm>
            <a:off x="4325625" y="1298027"/>
            <a:ext cx="3560475" cy="5210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32E947-7429-42A1-B5EF-80CDB3F50ABF}"/>
              </a:ext>
            </a:extLst>
          </p:cNvPr>
          <p:cNvSpPr/>
          <p:nvPr/>
        </p:nvSpPr>
        <p:spPr>
          <a:xfrm>
            <a:off x="8262692" y="1298027"/>
            <a:ext cx="3091108" cy="5210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AE621F-EA56-46A6-B23E-478E31F24417}"/>
              </a:ext>
            </a:extLst>
          </p:cNvPr>
          <p:cNvSpPr/>
          <p:nvPr/>
        </p:nvSpPr>
        <p:spPr>
          <a:xfrm>
            <a:off x="837305" y="1298027"/>
            <a:ext cx="3091108" cy="5210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B6152-4421-4505-B0C3-73EE64D95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2"/>
                </a:solidFill>
                <a:latin typeface="Arial Black" panose="020B0A04020102020204" pitchFamily="34" charset="0"/>
              </a:rPr>
              <a:t>Ferramentas de Ensino da </a:t>
            </a:r>
            <a:r>
              <a:rPr lang="en-US" sz="2800" i="1" dirty="0"/>
              <a:t>MLA International Bibliography</a:t>
            </a:r>
            <a:endParaRPr lang="en-US" sz="2800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E2D784-9133-4CB5-A595-1488952F4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07996"/>
            <a:ext cx="3090212" cy="45354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 MLA </a:t>
            </a:r>
            <a:br>
              <a:rPr lang="en-US" sz="2400" dirty="0"/>
            </a:br>
            <a:r>
              <a:rPr lang="en-US" sz="2400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fornece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Black" panose="020B0A04020102020204" pitchFamily="34" charset="0"/>
                <a:hlinkClick r:id="rId4"/>
              </a:rPr>
              <a:t>vídeos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  <a:hlinkClick r:id="rId4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Black" panose="020B0A04020102020204" pitchFamily="34" charset="0"/>
                <a:hlinkClick r:id="rId4"/>
              </a:rPr>
              <a:t>tutoriais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  <a:hlinkClick r:id="rId4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Arial Black" panose="020B0A04020102020204" pitchFamily="34" charset="0"/>
                <a:hlinkClick r:id="rId4"/>
              </a:rPr>
              <a:t>curtos</a:t>
            </a:r>
            <a:r>
              <a:rPr lang="en-US" sz="2400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pt-BR" sz="2400" dirty="0"/>
              <a:t>que ajudam os usuários a aproveitar ao máximo os ricos metadados da bibliografia e seus recursos avançados de pesquisa e filtragem.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D26148-E4FE-4D77-AE33-B1F8D8845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052" y="1807996"/>
            <a:ext cx="3477897" cy="4535450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2400" dirty="0"/>
              <a:t>Um </a:t>
            </a:r>
            <a:r>
              <a:rPr lang="en-US" sz="2400" b="1" dirty="0" err="1"/>
              <a:t>curso</a:t>
            </a:r>
            <a:r>
              <a:rPr lang="en-US" sz="2400" b="1" dirty="0"/>
              <a:t> online </a:t>
            </a:r>
            <a:r>
              <a:rPr lang="en-US" sz="2400" b="1" dirty="0" err="1"/>
              <a:t>gratuito</a:t>
            </a:r>
            <a:r>
              <a:rPr lang="en-US" sz="2400" b="1" dirty="0"/>
              <a:t> </a:t>
            </a:r>
            <a:r>
              <a:rPr lang="en-US" sz="2400" dirty="0"/>
              <a:t>de 90 minutes </a:t>
            </a:r>
            <a:r>
              <a:rPr lang="en-US" sz="2400" dirty="0">
                <a:hlinkClick r:id="rId5"/>
              </a:rPr>
              <a:t>Understanding the </a:t>
            </a:r>
            <a:br>
              <a:rPr lang="en-US" sz="2400" dirty="0">
                <a:hlinkClick r:id="rId5"/>
              </a:rPr>
            </a:br>
            <a:r>
              <a:rPr lang="en-US" sz="2400" dirty="0">
                <a:hlinkClick r:id="rId5"/>
              </a:rPr>
              <a:t>MLA International Bibliography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pt-BR" sz="2400" dirty="0">
                <a:solidFill>
                  <a:schemeClr val="accent2"/>
                </a:solidFill>
                <a:latin typeface="Arial Black" panose="020B0A04020102020204" pitchFamily="34" charset="0"/>
              </a:rPr>
              <a:t>ensina aos estudantes o escopo e o objetivo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da MLA Bibliography e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usá</a:t>
            </a:r>
            <a:r>
              <a:rPr lang="en-US" sz="2400" dirty="0"/>
              <a:t>-lo </a:t>
            </a:r>
            <a:r>
              <a:rPr lang="en-US" sz="2400" dirty="0" err="1"/>
              <a:t>efetivamente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A99AB2-0548-468C-A0F4-E175F2DF826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04141" y="1807996"/>
            <a:ext cx="2981178" cy="453545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err="1"/>
              <a:t>Estudantes</a:t>
            </a:r>
            <a:r>
              <a:rPr lang="en-US" sz="2400" dirty="0"/>
              <a:t> </a:t>
            </a:r>
            <a:r>
              <a:rPr lang="en-US" sz="2400" dirty="0" err="1"/>
              <a:t>podem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pt-BR" sz="2400" dirty="0">
                <a:solidFill>
                  <a:schemeClr val="accent3"/>
                </a:solidFill>
                <a:latin typeface="Arial Black" panose="020B0A04020102020204" pitchFamily="34" charset="0"/>
              </a:rPr>
              <a:t>ganhar distintivos por completar cada módulo</a:t>
            </a:r>
            <a:br>
              <a:rPr lang="en-US" sz="2400" dirty="0">
                <a:solidFill>
                  <a:schemeClr val="accent3"/>
                </a:solidFill>
                <a:latin typeface="Arial Black" panose="020B0A04020102020204" pitchFamily="34" charset="0"/>
              </a:rPr>
            </a:br>
            <a:r>
              <a:rPr lang="pt-BR" sz="2400" dirty="0"/>
              <a:t>do curso e enviá-los a seus instrutores.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2BA438-6DD4-4CE2-8DE9-F17972542729}"/>
              </a:ext>
            </a:extLst>
          </p:cNvPr>
          <p:cNvSpPr/>
          <p:nvPr/>
        </p:nvSpPr>
        <p:spPr>
          <a:xfrm>
            <a:off x="4325627" y="1298029"/>
            <a:ext cx="3560474" cy="3980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C1D92A-D765-4BAF-BCD2-575009177793}"/>
              </a:ext>
            </a:extLst>
          </p:cNvPr>
          <p:cNvSpPr/>
          <p:nvPr/>
        </p:nvSpPr>
        <p:spPr>
          <a:xfrm>
            <a:off x="8263587" y="1298029"/>
            <a:ext cx="3090213" cy="398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256D3A-73E9-4F45-8BAF-401FE643BD03}"/>
              </a:ext>
            </a:extLst>
          </p:cNvPr>
          <p:cNvSpPr/>
          <p:nvPr/>
        </p:nvSpPr>
        <p:spPr>
          <a:xfrm>
            <a:off x="837305" y="1298029"/>
            <a:ext cx="3091108" cy="398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424001-8A6F-44D8-8397-13406CC1C0F3}"/>
              </a:ext>
            </a:extLst>
          </p:cNvPr>
          <p:cNvGrpSpPr/>
          <p:nvPr/>
        </p:nvGrpSpPr>
        <p:grpSpPr>
          <a:xfrm>
            <a:off x="9517733" y="5092050"/>
            <a:ext cx="581025" cy="746125"/>
            <a:chOff x="5124450" y="3686176"/>
            <a:chExt cx="581025" cy="746125"/>
          </a:xfrm>
          <a:solidFill>
            <a:schemeClr val="accent3"/>
          </a:solidFill>
        </p:grpSpPr>
        <p:sp>
          <p:nvSpPr>
            <p:cNvPr id="22" name="Freeform 45">
              <a:extLst>
                <a:ext uri="{FF2B5EF4-FFF2-40B4-BE49-F238E27FC236}">
                  <a16:creationId xmlns:a16="http://schemas.microsoft.com/office/drawing/2014/main" id="{4DDFEDEF-A274-4163-BEDB-B29C8B715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3686176"/>
              <a:ext cx="581025" cy="96838"/>
            </a:xfrm>
            <a:custGeom>
              <a:avLst/>
              <a:gdLst>
                <a:gd name="T0" fmla="*/ 205 w 211"/>
                <a:gd name="T1" fmla="*/ 34 h 35"/>
                <a:gd name="T2" fmla="*/ 203 w 211"/>
                <a:gd name="T3" fmla="*/ 34 h 35"/>
                <a:gd name="T4" fmla="*/ 9 w 211"/>
                <a:gd name="T5" fmla="*/ 34 h 35"/>
                <a:gd name="T6" fmla="*/ 2 w 211"/>
                <a:gd name="T7" fmla="*/ 31 h 35"/>
                <a:gd name="T8" fmla="*/ 5 w 211"/>
                <a:gd name="T9" fmla="*/ 23 h 35"/>
                <a:gd name="T10" fmla="*/ 207 w 211"/>
                <a:gd name="T11" fmla="*/ 23 h 35"/>
                <a:gd name="T12" fmla="*/ 210 w 211"/>
                <a:gd name="T13" fmla="*/ 31 h 35"/>
                <a:gd name="T14" fmla="*/ 205 w 211"/>
                <a:gd name="T1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1" h="35">
                  <a:moveTo>
                    <a:pt x="205" y="34"/>
                  </a:moveTo>
                  <a:cubicBezTo>
                    <a:pt x="204" y="34"/>
                    <a:pt x="203" y="34"/>
                    <a:pt x="203" y="34"/>
                  </a:cubicBezTo>
                  <a:cubicBezTo>
                    <a:pt x="146" y="11"/>
                    <a:pt x="65" y="11"/>
                    <a:pt x="9" y="34"/>
                  </a:cubicBezTo>
                  <a:cubicBezTo>
                    <a:pt x="6" y="35"/>
                    <a:pt x="3" y="33"/>
                    <a:pt x="2" y="31"/>
                  </a:cubicBezTo>
                  <a:cubicBezTo>
                    <a:pt x="0" y="28"/>
                    <a:pt x="2" y="25"/>
                    <a:pt x="5" y="23"/>
                  </a:cubicBezTo>
                  <a:cubicBezTo>
                    <a:pt x="63" y="0"/>
                    <a:pt x="148" y="0"/>
                    <a:pt x="207" y="23"/>
                  </a:cubicBezTo>
                  <a:cubicBezTo>
                    <a:pt x="210" y="25"/>
                    <a:pt x="211" y="28"/>
                    <a:pt x="210" y="31"/>
                  </a:cubicBezTo>
                  <a:cubicBezTo>
                    <a:pt x="209" y="33"/>
                    <a:pt x="207" y="34"/>
                    <a:pt x="205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46">
              <a:extLst>
                <a:ext uri="{FF2B5EF4-FFF2-40B4-BE49-F238E27FC236}">
                  <a16:creationId xmlns:a16="http://schemas.microsoft.com/office/drawing/2014/main" id="{9E0F32FB-3F08-4DD1-ABBD-F4E19ACAC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6038" y="3749676"/>
              <a:ext cx="576263" cy="682625"/>
            </a:xfrm>
            <a:custGeom>
              <a:avLst/>
              <a:gdLst>
                <a:gd name="T0" fmla="*/ 105 w 209"/>
                <a:gd name="T1" fmla="*/ 247 h 247"/>
                <a:gd name="T2" fmla="*/ 102 w 209"/>
                <a:gd name="T3" fmla="*/ 246 h 247"/>
                <a:gd name="T4" fmla="*/ 71 w 209"/>
                <a:gd name="T5" fmla="*/ 229 h 247"/>
                <a:gd name="T6" fmla="*/ 0 w 209"/>
                <a:gd name="T7" fmla="*/ 109 h 247"/>
                <a:gd name="T8" fmla="*/ 0 w 209"/>
                <a:gd name="T9" fmla="*/ 5 h 247"/>
                <a:gd name="T10" fmla="*/ 6 w 209"/>
                <a:gd name="T11" fmla="*/ 0 h 247"/>
                <a:gd name="T12" fmla="*/ 11 w 209"/>
                <a:gd name="T13" fmla="*/ 5 h 247"/>
                <a:gd name="T14" fmla="*/ 11 w 209"/>
                <a:gd name="T15" fmla="*/ 109 h 247"/>
                <a:gd name="T16" fmla="*/ 76 w 209"/>
                <a:gd name="T17" fmla="*/ 219 h 247"/>
                <a:gd name="T18" fmla="*/ 105 w 209"/>
                <a:gd name="T19" fmla="*/ 235 h 247"/>
                <a:gd name="T20" fmla="*/ 133 w 209"/>
                <a:gd name="T21" fmla="*/ 219 h 247"/>
                <a:gd name="T22" fmla="*/ 198 w 209"/>
                <a:gd name="T23" fmla="*/ 109 h 247"/>
                <a:gd name="T24" fmla="*/ 198 w 209"/>
                <a:gd name="T25" fmla="*/ 5 h 247"/>
                <a:gd name="T26" fmla="*/ 204 w 209"/>
                <a:gd name="T27" fmla="*/ 0 h 247"/>
                <a:gd name="T28" fmla="*/ 209 w 209"/>
                <a:gd name="T29" fmla="*/ 5 h 247"/>
                <a:gd name="T30" fmla="*/ 209 w 209"/>
                <a:gd name="T31" fmla="*/ 109 h 247"/>
                <a:gd name="T32" fmla="*/ 138 w 209"/>
                <a:gd name="T33" fmla="*/ 229 h 247"/>
                <a:gd name="T34" fmla="*/ 107 w 209"/>
                <a:gd name="T35" fmla="*/ 246 h 247"/>
                <a:gd name="T36" fmla="*/ 105 w 209"/>
                <a:gd name="T37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9" h="247">
                  <a:moveTo>
                    <a:pt x="105" y="247"/>
                  </a:moveTo>
                  <a:cubicBezTo>
                    <a:pt x="104" y="247"/>
                    <a:pt x="103" y="247"/>
                    <a:pt x="102" y="246"/>
                  </a:cubicBezTo>
                  <a:cubicBezTo>
                    <a:pt x="71" y="229"/>
                    <a:pt x="71" y="229"/>
                    <a:pt x="71" y="229"/>
                  </a:cubicBezTo>
                  <a:cubicBezTo>
                    <a:pt x="27" y="205"/>
                    <a:pt x="0" y="159"/>
                    <a:pt x="0" y="10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1" y="2"/>
                    <a:pt x="11" y="5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11" y="155"/>
                    <a:pt x="36" y="197"/>
                    <a:pt x="76" y="219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33" y="219"/>
                    <a:pt x="133" y="219"/>
                    <a:pt x="133" y="219"/>
                  </a:cubicBezTo>
                  <a:cubicBezTo>
                    <a:pt x="173" y="197"/>
                    <a:pt x="198" y="155"/>
                    <a:pt x="198" y="109"/>
                  </a:cubicBezTo>
                  <a:cubicBezTo>
                    <a:pt x="198" y="5"/>
                    <a:pt x="198" y="5"/>
                    <a:pt x="198" y="5"/>
                  </a:cubicBezTo>
                  <a:cubicBezTo>
                    <a:pt x="198" y="2"/>
                    <a:pt x="201" y="0"/>
                    <a:pt x="204" y="0"/>
                  </a:cubicBezTo>
                  <a:cubicBezTo>
                    <a:pt x="207" y="0"/>
                    <a:pt x="209" y="2"/>
                    <a:pt x="209" y="5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9" y="159"/>
                    <a:pt x="182" y="205"/>
                    <a:pt x="138" y="229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07" y="247"/>
                    <a:pt x="106" y="247"/>
                    <a:pt x="105" y="2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47">
              <a:extLst>
                <a:ext uri="{FF2B5EF4-FFF2-40B4-BE49-F238E27FC236}">
                  <a16:creationId xmlns:a16="http://schemas.microsoft.com/office/drawing/2014/main" id="{3278C3C2-A1D4-404A-92E0-198C1894D6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8113" y="3849688"/>
              <a:ext cx="395288" cy="366713"/>
            </a:xfrm>
            <a:custGeom>
              <a:avLst/>
              <a:gdLst>
                <a:gd name="T0" fmla="*/ 31 w 144"/>
                <a:gd name="T1" fmla="*/ 133 h 133"/>
                <a:gd name="T2" fmla="*/ 28 w 144"/>
                <a:gd name="T3" fmla="*/ 132 h 133"/>
                <a:gd name="T4" fmla="*/ 26 w 144"/>
                <a:gd name="T5" fmla="*/ 125 h 133"/>
                <a:gd name="T6" fmla="*/ 40 w 144"/>
                <a:gd name="T7" fmla="*/ 83 h 133"/>
                <a:gd name="T8" fmla="*/ 2 w 144"/>
                <a:gd name="T9" fmla="*/ 56 h 133"/>
                <a:gd name="T10" fmla="*/ 0 w 144"/>
                <a:gd name="T11" fmla="*/ 50 h 133"/>
                <a:gd name="T12" fmla="*/ 6 w 144"/>
                <a:gd name="T13" fmla="*/ 46 h 133"/>
                <a:gd name="T14" fmla="*/ 52 w 144"/>
                <a:gd name="T15" fmla="*/ 46 h 133"/>
                <a:gd name="T16" fmla="*/ 66 w 144"/>
                <a:gd name="T17" fmla="*/ 4 h 133"/>
                <a:gd name="T18" fmla="*/ 77 w 144"/>
                <a:gd name="T19" fmla="*/ 4 h 133"/>
                <a:gd name="T20" fmla="*/ 91 w 144"/>
                <a:gd name="T21" fmla="*/ 46 h 133"/>
                <a:gd name="T22" fmla="*/ 138 w 144"/>
                <a:gd name="T23" fmla="*/ 46 h 133"/>
                <a:gd name="T24" fmla="*/ 143 w 144"/>
                <a:gd name="T25" fmla="*/ 50 h 133"/>
                <a:gd name="T26" fmla="*/ 141 w 144"/>
                <a:gd name="T27" fmla="*/ 56 h 133"/>
                <a:gd name="T28" fmla="*/ 103 w 144"/>
                <a:gd name="T29" fmla="*/ 83 h 133"/>
                <a:gd name="T30" fmla="*/ 118 w 144"/>
                <a:gd name="T31" fmla="*/ 125 h 133"/>
                <a:gd name="T32" fmla="*/ 116 w 144"/>
                <a:gd name="T33" fmla="*/ 131 h 133"/>
                <a:gd name="T34" fmla="*/ 109 w 144"/>
                <a:gd name="T35" fmla="*/ 131 h 133"/>
                <a:gd name="T36" fmla="*/ 72 w 144"/>
                <a:gd name="T37" fmla="*/ 106 h 133"/>
                <a:gd name="T38" fmla="*/ 34 w 144"/>
                <a:gd name="T39" fmla="*/ 132 h 133"/>
                <a:gd name="T40" fmla="*/ 31 w 144"/>
                <a:gd name="T41" fmla="*/ 133 h 133"/>
                <a:gd name="T42" fmla="*/ 23 w 144"/>
                <a:gd name="T43" fmla="*/ 57 h 133"/>
                <a:gd name="T44" fmla="*/ 50 w 144"/>
                <a:gd name="T45" fmla="*/ 76 h 133"/>
                <a:gd name="T46" fmla="*/ 52 w 144"/>
                <a:gd name="T47" fmla="*/ 82 h 133"/>
                <a:gd name="T48" fmla="*/ 41 w 144"/>
                <a:gd name="T49" fmla="*/ 113 h 133"/>
                <a:gd name="T50" fmla="*/ 69 w 144"/>
                <a:gd name="T51" fmla="*/ 94 h 133"/>
                <a:gd name="T52" fmla="*/ 75 w 144"/>
                <a:gd name="T53" fmla="*/ 94 h 133"/>
                <a:gd name="T54" fmla="*/ 102 w 144"/>
                <a:gd name="T55" fmla="*/ 113 h 133"/>
                <a:gd name="T56" fmla="*/ 92 w 144"/>
                <a:gd name="T57" fmla="*/ 83 h 133"/>
                <a:gd name="T58" fmla="*/ 94 w 144"/>
                <a:gd name="T59" fmla="*/ 76 h 133"/>
                <a:gd name="T60" fmla="*/ 121 w 144"/>
                <a:gd name="T61" fmla="*/ 57 h 133"/>
                <a:gd name="T62" fmla="*/ 87 w 144"/>
                <a:gd name="T63" fmla="*/ 57 h 133"/>
                <a:gd name="T64" fmla="*/ 82 w 144"/>
                <a:gd name="T65" fmla="*/ 53 h 133"/>
                <a:gd name="T66" fmla="*/ 72 w 144"/>
                <a:gd name="T67" fmla="*/ 23 h 133"/>
                <a:gd name="T68" fmla="*/ 61 w 144"/>
                <a:gd name="T69" fmla="*/ 53 h 133"/>
                <a:gd name="T70" fmla="*/ 56 w 144"/>
                <a:gd name="T71" fmla="*/ 57 h 133"/>
                <a:gd name="T72" fmla="*/ 23 w 144"/>
                <a:gd name="T73" fmla="*/ 5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4" h="133">
                  <a:moveTo>
                    <a:pt x="31" y="133"/>
                  </a:moveTo>
                  <a:cubicBezTo>
                    <a:pt x="30" y="133"/>
                    <a:pt x="29" y="132"/>
                    <a:pt x="28" y="132"/>
                  </a:cubicBezTo>
                  <a:cubicBezTo>
                    <a:pt x="26" y="130"/>
                    <a:pt x="25" y="128"/>
                    <a:pt x="26" y="125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1" y="55"/>
                    <a:pt x="0" y="52"/>
                    <a:pt x="0" y="50"/>
                  </a:cubicBezTo>
                  <a:cubicBezTo>
                    <a:pt x="1" y="48"/>
                    <a:pt x="3" y="46"/>
                    <a:pt x="6" y="46"/>
                  </a:cubicBezTo>
                  <a:cubicBezTo>
                    <a:pt x="52" y="46"/>
                    <a:pt x="52" y="46"/>
                    <a:pt x="52" y="46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8" y="0"/>
                    <a:pt x="75" y="0"/>
                    <a:pt x="77" y="4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40" y="46"/>
                    <a:pt x="142" y="48"/>
                    <a:pt x="143" y="50"/>
                  </a:cubicBezTo>
                  <a:cubicBezTo>
                    <a:pt x="144" y="52"/>
                    <a:pt x="143" y="55"/>
                    <a:pt x="141" y="56"/>
                  </a:cubicBezTo>
                  <a:cubicBezTo>
                    <a:pt x="103" y="83"/>
                    <a:pt x="103" y="83"/>
                    <a:pt x="103" y="83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8" y="130"/>
                    <a:pt x="116" y="131"/>
                  </a:cubicBezTo>
                  <a:cubicBezTo>
                    <a:pt x="114" y="133"/>
                    <a:pt x="111" y="133"/>
                    <a:pt x="109" y="131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34" y="132"/>
                    <a:pt x="34" y="132"/>
                    <a:pt x="34" y="132"/>
                  </a:cubicBezTo>
                  <a:cubicBezTo>
                    <a:pt x="33" y="132"/>
                    <a:pt x="32" y="133"/>
                    <a:pt x="31" y="133"/>
                  </a:cubicBezTo>
                  <a:close/>
                  <a:moveTo>
                    <a:pt x="23" y="57"/>
                  </a:moveTo>
                  <a:cubicBezTo>
                    <a:pt x="50" y="76"/>
                    <a:pt x="50" y="76"/>
                    <a:pt x="50" y="76"/>
                  </a:cubicBezTo>
                  <a:cubicBezTo>
                    <a:pt x="52" y="78"/>
                    <a:pt x="52" y="80"/>
                    <a:pt x="52" y="82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69" y="94"/>
                    <a:pt x="69" y="94"/>
                    <a:pt x="69" y="94"/>
                  </a:cubicBezTo>
                  <a:cubicBezTo>
                    <a:pt x="70" y="93"/>
                    <a:pt x="73" y="93"/>
                    <a:pt x="75" y="94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92" y="83"/>
                    <a:pt x="92" y="83"/>
                    <a:pt x="92" y="83"/>
                  </a:cubicBezTo>
                  <a:cubicBezTo>
                    <a:pt x="91" y="80"/>
                    <a:pt x="92" y="78"/>
                    <a:pt x="94" y="76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5" y="57"/>
                    <a:pt x="83" y="56"/>
                    <a:pt x="82" y="5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1" y="56"/>
                    <a:pt x="58" y="57"/>
                    <a:pt x="56" y="57"/>
                  </a:cubicBezTo>
                  <a:lnTo>
                    <a:pt x="2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596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83428AB-6427-43B2-AB08-B7EBEF5F5702}"/>
              </a:ext>
            </a:extLst>
          </p:cNvPr>
          <p:cNvSpPr/>
          <p:nvPr/>
        </p:nvSpPr>
        <p:spPr>
          <a:xfrm>
            <a:off x="323778" y="323777"/>
            <a:ext cx="11544444" cy="62104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67696A-E119-498F-974B-2AAB0EEA4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4715" r="2656" b="4715"/>
          <a:stretch/>
        </p:blipFill>
        <p:spPr>
          <a:xfrm>
            <a:off x="323778" y="323776"/>
            <a:ext cx="11544444" cy="62104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C06D1B-C467-4320-B4DC-F0E658090C86}"/>
              </a:ext>
            </a:extLst>
          </p:cNvPr>
          <p:cNvSpPr/>
          <p:nvPr/>
        </p:nvSpPr>
        <p:spPr>
          <a:xfrm>
            <a:off x="323778" y="323776"/>
            <a:ext cx="6052638" cy="61989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27382-2925-4D31-B98A-5383877E0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711" y="804672"/>
            <a:ext cx="5263549" cy="517864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pt-BR" sz="2400" dirty="0">
                <a:solidFill>
                  <a:schemeClr val="bg1"/>
                </a:solidFill>
              </a:rPr>
              <a:t>Uma iniciativa conjunta da </a:t>
            </a:r>
            <a:r>
              <a:rPr lang="pt-BR" sz="2400" b="1" dirty="0" err="1">
                <a:solidFill>
                  <a:schemeClr val="bg1"/>
                </a:solidFill>
              </a:rPr>
              <a:t>Modern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Language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Association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e da </a:t>
            </a:r>
            <a:r>
              <a:rPr lang="pt-BR" sz="2400" b="1" dirty="0">
                <a:solidFill>
                  <a:schemeClr val="bg1"/>
                </a:solidFill>
              </a:rPr>
              <a:t>EBSCO </a:t>
            </a:r>
            <a:r>
              <a:rPr lang="pt-BR" sz="2400" b="1" dirty="0" err="1">
                <a:solidFill>
                  <a:schemeClr val="bg1"/>
                </a:solidFill>
              </a:rPr>
              <a:t>Information</a:t>
            </a:r>
            <a:r>
              <a:rPr lang="pt-BR" sz="2400" b="1" dirty="0">
                <a:solidFill>
                  <a:schemeClr val="bg1"/>
                </a:solidFill>
              </a:rPr>
              <a:t> Services</a:t>
            </a:r>
            <a:endParaRPr lang="en-US" sz="2400" b="1" dirty="0">
              <a:solidFill>
                <a:schemeClr val="bg1"/>
              </a:solidFill>
            </a:endParaRPr>
          </a:p>
          <a:p>
            <a:pPr>
              <a:spcBef>
                <a:spcPts val="2400"/>
              </a:spcBef>
            </a:pPr>
            <a:r>
              <a:rPr lang="pt-BR" sz="2400" dirty="0">
                <a:solidFill>
                  <a:schemeClr val="bg1"/>
                </a:solidFill>
              </a:rPr>
              <a:t>A bibliografia mais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abrangente de seu tipo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	 </a:t>
            </a:r>
            <a:r>
              <a:rPr lang="en-US" sz="2400" dirty="0" err="1">
                <a:solidFill>
                  <a:schemeClr val="bg1"/>
                </a:solidFill>
              </a:rPr>
              <a:t>Criada</a:t>
            </a:r>
            <a:r>
              <a:rPr lang="en-US" sz="2400" dirty="0">
                <a:solidFill>
                  <a:schemeClr val="bg1"/>
                </a:solidFill>
              </a:rPr>
              <a:t> por </a:t>
            </a:r>
            <a:r>
              <a:rPr lang="en-US" sz="2400" dirty="0" err="1">
                <a:solidFill>
                  <a:schemeClr val="bg1"/>
                </a:solidFill>
              </a:rPr>
              <a:t>estudiosos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        para </a:t>
            </a:r>
            <a:r>
              <a:rPr lang="en-US" sz="2400" dirty="0" err="1">
                <a:solidFill>
                  <a:schemeClr val="bg1"/>
                </a:solidFill>
              </a:rPr>
              <a:t>estudiosos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2400"/>
              </a:spcBef>
            </a:pPr>
            <a:r>
              <a:rPr lang="en-US" sz="2400" dirty="0" err="1">
                <a:solidFill>
                  <a:schemeClr val="bg1"/>
                </a:solidFill>
              </a:rPr>
              <a:t>Disponível</a:t>
            </a:r>
            <a:r>
              <a:rPr lang="en-US" sz="2400" dirty="0">
                <a:solidFill>
                  <a:schemeClr val="bg1"/>
                </a:solidFill>
              </a:rPr>
              <a:t> via EBSCO</a:t>
            </a:r>
            <a:r>
              <a:rPr lang="en-US" sz="2400" i="1" dirty="0">
                <a:solidFill>
                  <a:schemeClr val="bg1"/>
                </a:solidFill>
              </a:rPr>
              <a:t>host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i="1" dirty="0">
                <a:solidFill>
                  <a:schemeClr val="bg1"/>
                </a:solidFill>
              </a:rPr>
              <a:t>EBSCO Discovery Service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63F227F0-4B39-4B81-B3CB-931A654DED2B}"/>
              </a:ext>
            </a:extLst>
          </p:cNvPr>
          <p:cNvSpPr/>
          <p:nvPr/>
        </p:nvSpPr>
        <p:spPr>
          <a:xfrm flipH="1">
            <a:off x="4294208" y="2414151"/>
            <a:ext cx="3331241" cy="696306"/>
          </a:xfrm>
          <a:prstGeom prst="homePlate">
            <a:avLst>
              <a:gd name="adj" fmla="val 64979"/>
            </a:avLst>
          </a:prstGeom>
          <a:solidFill>
            <a:schemeClr val="accent4"/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Agora com </a:t>
            </a:r>
            <a:r>
              <a:rPr lang="en-US" dirty="0" err="1">
                <a:solidFill>
                  <a:schemeClr val="bg1"/>
                </a:solidFill>
              </a:rPr>
              <a:t>texto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completo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0935E2-B866-40C2-9A27-8BA277D4B156}"/>
              </a:ext>
            </a:extLst>
          </p:cNvPr>
          <p:cNvGrpSpPr/>
          <p:nvPr/>
        </p:nvGrpSpPr>
        <p:grpSpPr>
          <a:xfrm>
            <a:off x="788557" y="3589200"/>
            <a:ext cx="727076" cy="485775"/>
            <a:chOff x="2400300" y="1243013"/>
            <a:chExt cx="727076" cy="485775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7BD280DF-5C3E-492B-92E6-A6C3B945C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0300" y="1243013"/>
              <a:ext cx="727075" cy="303212"/>
            </a:xfrm>
            <a:custGeom>
              <a:avLst/>
              <a:gdLst>
                <a:gd name="T0" fmla="*/ 132 w 264"/>
                <a:gd name="T1" fmla="*/ 110 h 110"/>
                <a:gd name="T2" fmla="*/ 130 w 264"/>
                <a:gd name="T3" fmla="*/ 109 h 110"/>
                <a:gd name="T4" fmla="*/ 3 w 264"/>
                <a:gd name="T5" fmla="*/ 60 h 110"/>
                <a:gd name="T6" fmla="*/ 0 w 264"/>
                <a:gd name="T7" fmla="*/ 55 h 110"/>
                <a:gd name="T8" fmla="*/ 3 w 264"/>
                <a:gd name="T9" fmla="*/ 50 h 110"/>
                <a:gd name="T10" fmla="*/ 130 w 264"/>
                <a:gd name="T11" fmla="*/ 0 h 110"/>
                <a:gd name="T12" fmla="*/ 134 w 264"/>
                <a:gd name="T13" fmla="*/ 0 h 110"/>
                <a:gd name="T14" fmla="*/ 260 w 264"/>
                <a:gd name="T15" fmla="*/ 50 h 110"/>
                <a:gd name="T16" fmla="*/ 264 w 264"/>
                <a:gd name="T17" fmla="*/ 55 h 110"/>
                <a:gd name="T18" fmla="*/ 260 w 264"/>
                <a:gd name="T19" fmla="*/ 60 h 110"/>
                <a:gd name="T20" fmla="*/ 134 w 264"/>
                <a:gd name="T21" fmla="*/ 109 h 110"/>
                <a:gd name="T22" fmla="*/ 132 w 264"/>
                <a:gd name="T23" fmla="*/ 110 h 110"/>
                <a:gd name="T24" fmla="*/ 20 w 264"/>
                <a:gd name="T25" fmla="*/ 55 h 110"/>
                <a:gd name="T26" fmla="*/ 132 w 264"/>
                <a:gd name="T27" fmla="*/ 98 h 110"/>
                <a:gd name="T28" fmla="*/ 243 w 264"/>
                <a:gd name="T29" fmla="*/ 55 h 110"/>
                <a:gd name="T30" fmla="*/ 132 w 264"/>
                <a:gd name="T31" fmla="*/ 11 h 110"/>
                <a:gd name="T32" fmla="*/ 20 w 264"/>
                <a:gd name="T3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4" h="110">
                  <a:moveTo>
                    <a:pt x="132" y="110"/>
                  </a:moveTo>
                  <a:cubicBezTo>
                    <a:pt x="131" y="110"/>
                    <a:pt x="130" y="110"/>
                    <a:pt x="130" y="109"/>
                  </a:cubicBezTo>
                  <a:cubicBezTo>
                    <a:pt x="3" y="60"/>
                    <a:pt x="3" y="60"/>
                    <a:pt x="3" y="60"/>
                  </a:cubicBezTo>
                  <a:cubicBezTo>
                    <a:pt x="1" y="59"/>
                    <a:pt x="0" y="57"/>
                    <a:pt x="0" y="55"/>
                  </a:cubicBezTo>
                  <a:cubicBezTo>
                    <a:pt x="0" y="52"/>
                    <a:pt x="1" y="50"/>
                    <a:pt x="3" y="5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0"/>
                    <a:pt x="133" y="0"/>
                    <a:pt x="134" y="0"/>
                  </a:cubicBezTo>
                  <a:cubicBezTo>
                    <a:pt x="260" y="50"/>
                    <a:pt x="260" y="50"/>
                    <a:pt x="260" y="50"/>
                  </a:cubicBezTo>
                  <a:cubicBezTo>
                    <a:pt x="262" y="50"/>
                    <a:pt x="264" y="52"/>
                    <a:pt x="264" y="55"/>
                  </a:cubicBezTo>
                  <a:cubicBezTo>
                    <a:pt x="264" y="57"/>
                    <a:pt x="262" y="59"/>
                    <a:pt x="260" y="60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3" y="110"/>
                    <a:pt x="133" y="110"/>
                    <a:pt x="132" y="110"/>
                  </a:cubicBezTo>
                  <a:close/>
                  <a:moveTo>
                    <a:pt x="20" y="55"/>
                  </a:moveTo>
                  <a:cubicBezTo>
                    <a:pt x="132" y="98"/>
                    <a:pt x="132" y="98"/>
                    <a:pt x="132" y="98"/>
                  </a:cubicBezTo>
                  <a:cubicBezTo>
                    <a:pt x="243" y="55"/>
                    <a:pt x="243" y="55"/>
                    <a:pt x="243" y="55"/>
                  </a:cubicBezTo>
                  <a:cubicBezTo>
                    <a:pt x="132" y="11"/>
                    <a:pt x="132" y="11"/>
                    <a:pt x="132" y="11"/>
                  </a:cubicBezTo>
                  <a:lnTo>
                    <a:pt x="2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BBF8269B-DC96-4783-A5ED-9F60C02D8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788" y="1414463"/>
              <a:ext cx="546100" cy="314325"/>
            </a:xfrm>
            <a:custGeom>
              <a:avLst/>
              <a:gdLst>
                <a:gd name="T0" fmla="*/ 99 w 198"/>
                <a:gd name="T1" fmla="*/ 114 h 114"/>
                <a:gd name="T2" fmla="*/ 2 w 198"/>
                <a:gd name="T3" fmla="*/ 90 h 114"/>
                <a:gd name="T4" fmla="*/ 0 w 198"/>
                <a:gd name="T5" fmla="*/ 86 h 114"/>
                <a:gd name="T6" fmla="*/ 0 w 198"/>
                <a:gd name="T7" fmla="*/ 6 h 114"/>
                <a:gd name="T8" fmla="*/ 5 w 198"/>
                <a:gd name="T9" fmla="*/ 0 h 114"/>
                <a:gd name="T10" fmla="*/ 11 w 198"/>
                <a:gd name="T11" fmla="*/ 6 h 114"/>
                <a:gd name="T12" fmla="*/ 11 w 198"/>
                <a:gd name="T13" fmla="*/ 84 h 114"/>
                <a:gd name="T14" fmla="*/ 187 w 198"/>
                <a:gd name="T15" fmla="*/ 84 h 114"/>
                <a:gd name="T16" fmla="*/ 187 w 198"/>
                <a:gd name="T17" fmla="*/ 6 h 114"/>
                <a:gd name="T18" fmla="*/ 192 w 198"/>
                <a:gd name="T19" fmla="*/ 0 h 114"/>
                <a:gd name="T20" fmla="*/ 198 w 198"/>
                <a:gd name="T21" fmla="*/ 6 h 114"/>
                <a:gd name="T22" fmla="*/ 198 w 198"/>
                <a:gd name="T23" fmla="*/ 86 h 114"/>
                <a:gd name="T24" fmla="*/ 196 w 198"/>
                <a:gd name="T25" fmla="*/ 90 h 114"/>
                <a:gd name="T26" fmla="*/ 99 w 198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114">
                  <a:moveTo>
                    <a:pt x="99" y="114"/>
                  </a:moveTo>
                  <a:cubicBezTo>
                    <a:pt x="59" y="114"/>
                    <a:pt x="20" y="106"/>
                    <a:pt x="2" y="90"/>
                  </a:cubicBezTo>
                  <a:cubicBezTo>
                    <a:pt x="1" y="89"/>
                    <a:pt x="0" y="88"/>
                    <a:pt x="0" y="8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45" y="109"/>
                    <a:pt x="152" y="109"/>
                    <a:pt x="187" y="84"/>
                  </a:cubicBezTo>
                  <a:cubicBezTo>
                    <a:pt x="187" y="6"/>
                    <a:pt x="187" y="6"/>
                    <a:pt x="187" y="6"/>
                  </a:cubicBezTo>
                  <a:cubicBezTo>
                    <a:pt x="187" y="2"/>
                    <a:pt x="189" y="0"/>
                    <a:pt x="192" y="0"/>
                  </a:cubicBezTo>
                  <a:cubicBezTo>
                    <a:pt x="195" y="0"/>
                    <a:pt x="198" y="2"/>
                    <a:pt x="198" y="6"/>
                  </a:cubicBezTo>
                  <a:cubicBezTo>
                    <a:pt x="198" y="86"/>
                    <a:pt x="198" y="86"/>
                    <a:pt x="198" y="86"/>
                  </a:cubicBezTo>
                  <a:cubicBezTo>
                    <a:pt x="198" y="88"/>
                    <a:pt x="197" y="89"/>
                    <a:pt x="196" y="90"/>
                  </a:cubicBezTo>
                  <a:cubicBezTo>
                    <a:pt x="178" y="106"/>
                    <a:pt x="138" y="114"/>
                    <a:pt x="99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61A41293-E702-49B6-9C08-E1F19BDB1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213" y="1377950"/>
              <a:ext cx="30163" cy="230187"/>
            </a:xfrm>
            <a:custGeom>
              <a:avLst/>
              <a:gdLst>
                <a:gd name="T0" fmla="*/ 5 w 11"/>
                <a:gd name="T1" fmla="*/ 83 h 83"/>
                <a:gd name="T2" fmla="*/ 0 w 11"/>
                <a:gd name="T3" fmla="*/ 77 h 83"/>
                <a:gd name="T4" fmla="*/ 0 w 11"/>
                <a:gd name="T5" fmla="*/ 6 h 83"/>
                <a:gd name="T6" fmla="*/ 5 w 11"/>
                <a:gd name="T7" fmla="*/ 0 h 83"/>
                <a:gd name="T8" fmla="*/ 11 w 11"/>
                <a:gd name="T9" fmla="*/ 6 h 83"/>
                <a:gd name="T10" fmla="*/ 11 w 11"/>
                <a:gd name="T11" fmla="*/ 77 h 83"/>
                <a:gd name="T12" fmla="*/ 5 w 11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3">
                  <a:moveTo>
                    <a:pt x="5" y="83"/>
                  </a:moveTo>
                  <a:cubicBezTo>
                    <a:pt x="2" y="83"/>
                    <a:pt x="0" y="80"/>
                    <a:pt x="0" y="7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8" y="0"/>
                    <a:pt x="11" y="3"/>
                    <a:pt x="11" y="6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1" y="80"/>
                    <a:pt x="8" y="83"/>
                    <a:pt x="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4BE9B94-E2A7-46C4-9BE3-FF6F55336E58}"/>
              </a:ext>
            </a:extLst>
          </p:cNvPr>
          <p:cNvSpPr/>
          <p:nvPr/>
        </p:nvSpPr>
        <p:spPr>
          <a:xfrm>
            <a:off x="7562000" y="772970"/>
            <a:ext cx="3560475" cy="52103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3000" sy="103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accent1"/>
                </a:solidFill>
              </a:rPr>
              <a:t>MLA </a:t>
            </a:r>
            <a:br>
              <a:rPr lang="en-US" sz="3600" b="1" i="1">
                <a:solidFill>
                  <a:schemeClr val="accent1"/>
                </a:solidFill>
              </a:rPr>
            </a:br>
            <a:r>
              <a:rPr lang="en-US" sz="3600" b="1" i="1">
                <a:solidFill>
                  <a:schemeClr val="accent1"/>
                </a:solidFill>
              </a:rPr>
              <a:t>International </a:t>
            </a:r>
            <a:br>
              <a:rPr lang="en-US" sz="3600" b="1" i="1">
                <a:solidFill>
                  <a:schemeClr val="accent1"/>
                </a:solidFill>
              </a:rPr>
            </a:br>
            <a:r>
              <a:rPr lang="en-US" sz="3600" b="1" i="1">
                <a:solidFill>
                  <a:schemeClr val="accent1"/>
                </a:solidFill>
              </a:rPr>
              <a:t>Bibliography </a:t>
            </a:r>
            <a:br>
              <a:rPr lang="en-US" sz="3600" b="1" i="1">
                <a:solidFill>
                  <a:schemeClr val="accent1"/>
                </a:solidFill>
              </a:rPr>
            </a:br>
            <a:r>
              <a:rPr lang="en-US" sz="3600" b="1" i="1">
                <a:solidFill>
                  <a:schemeClr val="accent1"/>
                </a:solidFill>
              </a:rPr>
              <a:t>with Full Text</a:t>
            </a:r>
            <a:endParaRPr lang="en-US" sz="3600" b="1" i="1" dirty="0">
              <a:solidFill>
                <a:schemeClr val="accent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2B6321-1EDF-4562-ADE1-20561F88BD58}"/>
              </a:ext>
            </a:extLst>
          </p:cNvPr>
          <p:cNvSpPr/>
          <p:nvPr/>
        </p:nvSpPr>
        <p:spPr>
          <a:xfrm>
            <a:off x="7562002" y="772972"/>
            <a:ext cx="3560474" cy="3980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9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882F35-32E9-449E-AE96-E9DDE32DA205}"/>
              </a:ext>
            </a:extLst>
          </p:cNvPr>
          <p:cNvSpPr/>
          <p:nvPr/>
        </p:nvSpPr>
        <p:spPr>
          <a:xfrm>
            <a:off x="323778" y="1696061"/>
            <a:ext cx="11544444" cy="48381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A9C862-E858-4381-9BED-7C6DA568D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24728" r="2656" b="4715"/>
          <a:stretch/>
        </p:blipFill>
        <p:spPr>
          <a:xfrm>
            <a:off x="323778" y="1696062"/>
            <a:ext cx="11544444" cy="4838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500A8F-143D-4736-8542-1EBA298032D4}"/>
              </a:ext>
            </a:extLst>
          </p:cNvPr>
          <p:cNvSpPr/>
          <p:nvPr/>
        </p:nvSpPr>
        <p:spPr>
          <a:xfrm>
            <a:off x="323778" y="1993252"/>
            <a:ext cx="7693171" cy="11338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600" dirty="0"/>
              <a:t>Uma valiosa coleção de texto completo de mais de 1.000 periódicos indexados na </a:t>
            </a:r>
            <a:r>
              <a:rPr lang="en-US" sz="2600" i="1" dirty="0"/>
              <a:t>MLA Bibliography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932CE-5196-4C69-99A2-8D613B3F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coleção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Completo</a:t>
            </a:r>
            <a:r>
              <a:rPr lang="en-US" dirty="0"/>
              <a:t>: </a:t>
            </a:r>
            <a:br>
              <a:rPr lang="en-US" dirty="0"/>
            </a:b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Mais</a:t>
            </a:r>
            <a:r>
              <a:rPr lang="en-US" sz="3600" dirty="0">
                <a:solidFill>
                  <a:schemeClr val="accent2"/>
                </a:solidFill>
                <a:latin typeface="Arial Black" panose="020B0A04020102020204" pitchFamily="34" charset="0"/>
              </a:rPr>
              <a:t> de 1.000 </a:t>
            </a:r>
            <a:r>
              <a:rPr lang="en-US" sz="3600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Periódicos</a:t>
            </a:r>
            <a:endParaRPr lang="en-US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A1F923-5546-4BC6-A7E1-A4CDCE8C5C74}"/>
              </a:ext>
            </a:extLst>
          </p:cNvPr>
          <p:cNvSpPr/>
          <p:nvPr/>
        </p:nvSpPr>
        <p:spPr>
          <a:xfrm>
            <a:off x="1197438" y="3121869"/>
            <a:ext cx="8019288" cy="1133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/>
              <a:t>Texto completo de 167 dos 300 periódicos mais utilizados </a:t>
            </a:r>
            <a:r>
              <a:rPr lang="pt-BR" sz="2800" i="1" dirty="0"/>
              <a:t>MLA </a:t>
            </a:r>
            <a:r>
              <a:rPr lang="pt-BR" sz="2800" i="1" dirty="0" err="1"/>
              <a:t>Bibliography</a:t>
            </a:r>
            <a:r>
              <a:rPr lang="pt-BR" sz="2800" dirty="0"/>
              <a:t> em todo o mundo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64080-D2B7-41A2-8173-9C4E5B6AE447}"/>
              </a:ext>
            </a:extLst>
          </p:cNvPr>
          <p:cNvSpPr/>
          <p:nvPr/>
        </p:nvSpPr>
        <p:spPr>
          <a:xfrm>
            <a:off x="2505456" y="4250486"/>
            <a:ext cx="8019288" cy="11338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Backfiles</a:t>
            </a:r>
            <a:r>
              <a:rPr lang="pt-BR" sz="2800" dirty="0"/>
              <a:t> para a primeira edição de </a:t>
            </a:r>
            <a:br>
              <a:rPr lang="pt-BR" sz="2800" dirty="0"/>
            </a:br>
            <a:r>
              <a:rPr lang="pt-BR" sz="2800" dirty="0"/>
              <a:t>mais de 45 periódicos em texto completo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A45308-DFA2-4B48-9184-3E25A1570AC7}"/>
              </a:ext>
            </a:extLst>
          </p:cNvPr>
          <p:cNvSpPr/>
          <p:nvPr/>
        </p:nvSpPr>
        <p:spPr>
          <a:xfrm>
            <a:off x="4172712" y="5379102"/>
            <a:ext cx="7695510" cy="1133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800" dirty="0"/>
              <a:t>Cobertura de texto completo para periódicos publicados em mais de 50 países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5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81DB83-7AFD-44CD-8701-66012DF1DA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8" b="46517"/>
          <a:stretch/>
        </p:blipFill>
        <p:spPr>
          <a:xfrm>
            <a:off x="0" y="-53267"/>
            <a:ext cx="12192000" cy="3122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96214"/>
            <a:ext cx="12192000" cy="3122341"/>
          </a:xfrm>
          <a:prstGeom prst="rect">
            <a:avLst/>
          </a:prstGeom>
          <a:solidFill>
            <a:srgbClr val="3E7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i="0" kern="0" baseline="0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9BF7A26-067D-40F9-90FD-8FE8B61B0719}"/>
              </a:ext>
            </a:extLst>
          </p:cNvPr>
          <p:cNvSpPr txBox="1"/>
          <p:nvPr/>
        </p:nvSpPr>
        <p:spPr>
          <a:xfrm>
            <a:off x="2373180" y="5710669"/>
            <a:ext cx="7694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chemeClr val="accent1">
                    <a:lumMod val="25000"/>
                    <a:lumOff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www.ebsco.com</a:t>
            </a:r>
            <a:endParaRPr lang="pt-BR" sz="4000" dirty="0">
              <a:solidFill>
                <a:schemeClr val="accent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A97AC13-E74D-42AC-9059-0927BC3040DF}"/>
              </a:ext>
            </a:extLst>
          </p:cNvPr>
          <p:cNvSpPr txBox="1"/>
          <p:nvPr/>
        </p:nvSpPr>
        <p:spPr>
          <a:xfrm>
            <a:off x="1908812" y="3390501"/>
            <a:ext cx="8540318" cy="207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pt-BR" altLang="es-419" sz="24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Para obter mais ajuda, visite o site de </a:t>
            </a:r>
            <a:r>
              <a:rPr lang="pt-BR" altLang="es-419" sz="2400" b="1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suporte da EBSCO </a:t>
            </a:r>
            <a:r>
              <a:rPr lang="es-MX" altLang="es-419" sz="27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http://connect.ebsco.com</a:t>
            </a:r>
            <a:endParaRPr lang="es-MX" altLang="es-419" sz="2700" dirty="0">
              <a:solidFill>
                <a:schemeClr val="bg1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endParaRPr lang="es-MX" altLang="es-419" sz="2700" dirty="0">
              <a:solidFill>
                <a:schemeClr val="bg1"/>
              </a:solidFill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pt-BR" altLang="es-419" sz="2400" dirty="0">
                <a:solidFill>
                  <a:schemeClr val="accent1">
                    <a:lumMod val="25000"/>
                    <a:lumOff val="75000"/>
                  </a:schemeClr>
                </a:solidFill>
              </a:rPr>
              <a:t>Suporte da EBSCO em Português:</a:t>
            </a:r>
          </a:p>
          <a:p>
            <a:pPr algn="ctr"/>
            <a:r>
              <a:rPr lang="pt-BR" sz="27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http://bit.ly/ajuda-ebsco</a:t>
            </a:r>
            <a:r>
              <a:rPr lang="pt-BR" sz="27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87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BSCO General - Cover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BSCO General - Body">
  <a:themeElements>
    <a:clrScheme name="EBSCO General">
      <a:dk1>
        <a:sysClr val="windowText" lastClr="000000"/>
      </a:dk1>
      <a:lt1>
        <a:sysClr val="window" lastClr="FFFFFF"/>
      </a:lt1>
      <a:dk2>
        <a:srgbClr val="454545"/>
      </a:dk2>
      <a:lt2>
        <a:srgbClr val="E7E6E6"/>
      </a:lt2>
      <a:accent1>
        <a:srgbClr val="002F56"/>
      </a:accent1>
      <a:accent2>
        <a:srgbClr val="3E75CF"/>
      </a:accent2>
      <a:accent3>
        <a:srgbClr val="2F9A41"/>
      </a:accent3>
      <a:accent4>
        <a:srgbClr val="DF5B57"/>
      </a:accent4>
      <a:accent5>
        <a:srgbClr val="FCB83E"/>
      </a:accent5>
      <a:accent6>
        <a:srgbClr val="8A8A8A"/>
      </a:accent6>
      <a:hlink>
        <a:srgbClr val="3E75CF"/>
      </a:hlink>
      <a:folHlink>
        <a:srgbClr val="954F72"/>
      </a:folHlink>
    </a:clrScheme>
    <a:fontScheme name="EBSCO Gener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50000">
              <a:srgbClr val="10387A"/>
            </a:gs>
            <a:gs pos="50000">
              <a:schemeClr val="accent1"/>
            </a:gs>
          </a:gsLst>
          <a:lin ang="14100000" scaled="0"/>
        </a:gradFill>
        <a:ln>
          <a:noFill/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bg1">
              <a:lumMod val="5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BSCO 2015 Theme v2" id="{2975043A-C95F-4D9D-8966-BD2F9103FC35}" vid="{A25642F3-7D27-431F-B3B7-742F97631E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3847</TotalTime>
  <Words>460</Words>
  <Application>Microsoft Office PowerPoint</Application>
  <PresentationFormat>Widescreen</PresentationFormat>
  <Paragraphs>67</Paragraphs>
  <Slides>9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Wingdings</vt:lpstr>
      <vt:lpstr>EBSCO General - Cover</vt:lpstr>
      <vt:lpstr>1_EBSCO General - Body</vt:lpstr>
      <vt:lpstr>Apresentação do PowerPoint</vt:lpstr>
      <vt:lpstr>Apresentação do PowerPoint</vt:lpstr>
      <vt:lpstr>A MLA International  Bibliography  Inclui:</vt:lpstr>
      <vt:lpstr>A MLA International  Bibliography  Inclui:</vt:lpstr>
      <vt:lpstr>Indexação de assuntos da MLA International Bibliography</vt:lpstr>
      <vt:lpstr>Ferramentas de Ensino da MLA International Bibliography</vt:lpstr>
      <vt:lpstr>Apresentação do PowerPoint</vt:lpstr>
      <vt:lpstr>A coleção em Texto Completo:  Mais de 1.000 Periódicos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Language Association</dc:title>
  <dc:creator>Megan Behrendt</dc:creator>
  <cp:lastModifiedBy>Antonio Ribeiro Butters</cp:lastModifiedBy>
  <cp:revision>516</cp:revision>
  <cp:lastPrinted>2018-05-18T11:46:46Z</cp:lastPrinted>
  <dcterms:created xsi:type="dcterms:W3CDTF">2018-02-15T13:44:59Z</dcterms:created>
  <dcterms:modified xsi:type="dcterms:W3CDTF">2021-05-11T22:45:54Z</dcterms:modified>
</cp:coreProperties>
</file>